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7" r:id="rId2"/>
    <p:sldId id="262" r:id="rId3"/>
    <p:sldId id="264" r:id="rId4"/>
    <p:sldId id="265" r:id="rId5"/>
    <p:sldId id="263" r:id="rId6"/>
    <p:sldId id="259" r:id="rId7"/>
    <p:sldId id="260" r:id="rId8"/>
    <p:sldId id="261" r:id="rId9"/>
    <p:sldId id="277" r:id="rId10"/>
    <p:sldId id="278" r:id="rId11"/>
    <p:sldId id="279" r:id="rId12"/>
    <p:sldId id="280" r:id="rId13"/>
    <p:sldId id="281" r:id="rId14"/>
    <p:sldId id="282" r:id="rId15"/>
    <p:sldId id="294" r:id="rId16"/>
    <p:sldId id="283" r:id="rId17"/>
    <p:sldId id="284" r:id="rId18"/>
    <p:sldId id="285" r:id="rId19"/>
    <p:sldId id="295" r:id="rId20"/>
    <p:sldId id="286" r:id="rId21"/>
    <p:sldId id="288" r:id="rId22"/>
    <p:sldId id="316" r:id="rId23"/>
    <p:sldId id="287" r:id="rId24"/>
    <p:sldId id="267" r:id="rId25"/>
    <p:sldId id="268" r:id="rId26"/>
    <p:sldId id="314" r:id="rId27"/>
    <p:sldId id="269" r:id="rId28"/>
    <p:sldId id="270" r:id="rId29"/>
    <p:sldId id="296" r:id="rId30"/>
    <p:sldId id="315" r:id="rId31"/>
    <p:sldId id="297" r:id="rId32"/>
    <p:sldId id="298" r:id="rId33"/>
    <p:sldId id="299" r:id="rId34"/>
    <p:sldId id="300" r:id="rId35"/>
    <p:sldId id="318" r:id="rId36"/>
    <p:sldId id="320" r:id="rId37"/>
    <p:sldId id="321" r:id="rId38"/>
    <p:sldId id="317" r:id="rId39"/>
    <p:sldId id="301"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8E26"/>
    <a:srgbClr val="FCAEA6"/>
    <a:srgbClr val="ABF7AB"/>
    <a:srgbClr val="E4583C"/>
    <a:srgbClr val="99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0EE9892-13B0-4D33-95CD-9FCDB8842546}" type="doc">
      <dgm:prSet loTypeId="urn:microsoft.com/office/officeart/2005/8/layout/matrix1#1" loCatId="matrix" qsTypeId="urn:microsoft.com/office/officeart/2005/8/quickstyle/simple1#1" qsCatId="simple" csTypeId="urn:microsoft.com/office/officeart/2005/8/colors/accent1_2#1" csCatId="accent1" phldr="1"/>
      <dgm:spPr/>
      <dgm:t>
        <a:bodyPr/>
        <a:lstStyle/>
        <a:p>
          <a:endParaRPr lang="en-IN"/>
        </a:p>
      </dgm:t>
    </dgm:pt>
    <dgm:pt modelId="{2FEF568F-63DE-4C35-B75C-B203BF2B7D18}">
      <dgm:prSet phldrT="[Text]" phldr="0" custT="1"/>
      <dgm:spPr/>
      <dgm:t>
        <a:bodyPr vert="horz" wrap="square"/>
        <a:lstStyle/>
        <a:p>
          <a:pPr>
            <a:lnSpc>
              <a:spcPct val="100000"/>
            </a:lnSpc>
            <a:spcBef>
              <a:spcPct val="0"/>
            </a:spcBef>
            <a:spcAft>
              <a:spcPct val="35000"/>
            </a:spcAft>
          </a:pPr>
          <a:r>
            <a:rPr lang="en-IN" sz="2800" dirty="0">
              <a:latin typeface="Times New Roman" panose="02020603050405020304" pitchFamily="18" charset="0"/>
              <a:cs typeface="Times New Roman" panose="02020603050405020304" pitchFamily="18" charset="0"/>
            </a:rPr>
            <a:t>Factors affect marketing the products</a:t>
          </a:r>
        </a:p>
      </dgm:t>
    </dgm:pt>
    <dgm:pt modelId="{ACDE3F4C-34CC-494E-9877-1CA46F62A5CB}" type="parTrans" cxnId="{538AFCE4-E684-4E02-A4BC-2A763E710F77}">
      <dgm:prSet/>
      <dgm:spPr/>
      <dgm:t>
        <a:bodyPr/>
        <a:lstStyle/>
        <a:p>
          <a:endParaRPr lang="en-IN"/>
        </a:p>
      </dgm:t>
    </dgm:pt>
    <dgm:pt modelId="{452D52F7-1047-4DCD-8E61-30CA0E551F8E}" type="sibTrans" cxnId="{538AFCE4-E684-4E02-A4BC-2A763E710F77}">
      <dgm:prSet/>
      <dgm:spPr/>
      <dgm:t>
        <a:bodyPr/>
        <a:lstStyle/>
        <a:p>
          <a:endParaRPr lang="en-IN"/>
        </a:p>
      </dgm:t>
    </dgm:pt>
    <dgm:pt modelId="{ED9C244F-C0FE-49C5-B94A-DEBC37EC86A7}">
      <dgm:prSet phldrT="[Text]" phldr="0" custT="1"/>
      <dgm:spPr/>
      <dgm:t>
        <a:bodyPr vert="horz" wrap="square"/>
        <a:lstStyle/>
        <a:p>
          <a:pPr>
            <a:lnSpc>
              <a:spcPct val="100000"/>
            </a:lnSpc>
            <a:spcBef>
              <a:spcPct val="0"/>
            </a:spcBef>
            <a:spcAft>
              <a:spcPct val="35000"/>
            </a:spcAft>
          </a:pPr>
          <a:r>
            <a:rPr lang="en-IN" sz="6000" dirty="0">
              <a:latin typeface="Times New Roman" panose="02020603050405020304" pitchFamily="18" charset="0"/>
              <a:cs typeface="Times New Roman" panose="02020603050405020304" pitchFamily="18" charset="0"/>
            </a:rPr>
            <a:t>People</a:t>
          </a:r>
        </a:p>
      </dgm:t>
    </dgm:pt>
    <dgm:pt modelId="{1B764030-B626-4412-9C64-3D2BAD86EDA3}" type="parTrans" cxnId="{77E1D2E7-A6B8-4702-B5F2-FD39BDF16551}">
      <dgm:prSet/>
      <dgm:spPr/>
      <dgm:t>
        <a:bodyPr/>
        <a:lstStyle/>
        <a:p>
          <a:endParaRPr lang="en-IN"/>
        </a:p>
      </dgm:t>
    </dgm:pt>
    <dgm:pt modelId="{5FA059F6-E0CA-421D-BCA6-A6489AE4D457}" type="sibTrans" cxnId="{77E1D2E7-A6B8-4702-B5F2-FD39BDF16551}">
      <dgm:prSet/>
      <dgm:spPr/>
      <dgm:t>
        <a:bodyPr/>
        <a:lstStyle/>
        <a:p>
          <a:endParaRPr lang="en-IN"/>
        </a:p>
      </dgm:t>
    </dgm:pt>
    <dgm:pt modelId="{D2F8E215-DA79-4EBE-A89F-306E10E39021}">
      <dgm:prSet phldrT="[Text]" phldr="0" custT="1"/>
      <dgm:spPr/>
      <dgm:t>
        <a:bodyPr vert="horz" wrap="square"/>
        <a:lstStyle/>
        <a:p>
          <a:pPr>
            <a:lnSpc>
              <a:spcPct val="100000"/>
            </a:lnSpc>
            <a:spcBef>
              <a:spcPct val="0"/>
            </a:spcBef>
            <a:spcAft>
              <a:spcPct val="35000"/>
            </a:spcAft>
          </a:pPr>
          <a:r>
            <a:rPr lang="en-IN" sz="5400" dirty="0">
              <a:latin typeface="Times New Roman" panose="02020603050405020304" pitchFamily="18" charset="0"/>
              <a:cs typeface="Times New Roman" panose="02020603050405020304" pitchFamily="18" charset="0"/>
            </a:rPr>
            <a:t>Products</a:t>
          </a:r>
        </a:p>
      </dgm:t>
    </dgm:pt>
    <dgm:pt modelId="{4281A759-9673-4F94-92B6-49735F1B5377}" type="parTrans" cxnId="{5EAB76FD-3CE4-4BF2-8C15-66C0B58DF14C}">
      <dgm:prSet/>
      <dgm:spPr/>
      <dgm:t>
        <a:bodyPr/>
        <a:lstStyle/>
        <a:p>
          <a:endParaRPr lang="en-IN"/>
        </a:p>
      </dgm:t>
    </dgm:pt>
    <dgm:pt modelId="{7FCC277E-6E13-4CE1-AB56-BA789AFD6FB6}" type="sibTrans" cxnId="{5EAB76FD-3CE4-4BF2-8C15-66C0B58DF14C}">
      <dgm:prSet/>
      <dgm:spPr/>
      <dgm:t>
        <a:bodyPr/>
        <a:lstStyle/>
        <a:p>
          <a:endParaRPr lang="en-IN"/>
        </a:p>
      </dgm:t>
    </dgm:pt>
    <dgm:pt modelId="{3119C1B9-400D-4370-BFCA-1C6D2CBE08D8}">
      <dgm:prSet phldrT="[Text]" phldr="0" custT="1"/>
      <dgm:spPr/>
      <dgm:t>
        <a:bodyPr vert="horz" wrap="square"/>
        <a:lstStyle/>
        <a:p>
          <a:pPr>
            <a:lnSpc>
              <a:spcPct val="100000"/>
            </a:lnSpc>
            <a:spcBef>
              <a:spcPct val="0"/>
            </a:spcBef>
            <a:spcAft>
              <a:spcPct val="35000"/>
            </a:spcAft>
          </a:pPr>
          <a:r>
            <a:rPr lang="en-IN" sz="5400" dirty="0">
              <a:latin typeface="Times New Roman" panose="02020603050405020304" pitchFamily="18" charset="0"/>
              <a:cs typeface="Times New Roman" panose="02020603050405020304" pitchFamily="18" charset="0"/>
            </a:rPr>
            <a:t>Promotions</a:t>
          </a:r>
        </a:p>
      </dgm:t>
    </dgm:pt>
    <dgm:pt modelId="{9D63DC7F-17A4-417B-A22A-A80595E81CA6}" type="parTrans" cxnId="{DF9C2B02-50F3-47A7-A16E-9EFDBC7CCDDA}">
      <dgm:prSet/>
      <dgm:spPr/>
      <dgm:t>
        <a:bodyPr/>
        <a:lstStyle/>
        <a:p>
          <a:endParaRPr lang="en-IN"/>
        </a:p>
      </dgm:t>
    </dgm:pt>
    <dgm:pt modelId="{83AE06CC-D947-494A-96C8-B6D1CB9A82D8}" type="sibTrans" cxnId="{DF9C2B02-50F3-47A7-A16E-9EFDBC7CCDDA}">
      <dgm:prSet/>
      <dgm:spPr/>
      <dgm:t>
        <a:bodyPr/>
        <a:lstStyle/>
        <a:p>
          <a:endParaRPr lang="en-IN"/>
        </a:p>
      </dgm:t>
    </dgm:pt>
    <dgm:pt modelId="{5AA1B019-A6E6-4FC2-BF81-EA67C59B35AA}">
      <dgm:prSet phldrT="[Text]" phldr="0" custT="1"/>
      <dgm:spPr/>
      <dgm:t>
        <a:bodyPr vert="horz" wrap="square"/>
        <a:lstStyle/>
        <a:p>
          <a:pPr>
            <a:lnSpc>
              <a:spcPct val="100000"/>
            </a:lnSpc>
            <a:spcBef>
              <a:spcPct val="0"/>
            </a:spcBef>
            <a:spcAft>
              <a:spcPct val="35000"/>
            </a:spcAft>
          </a:pPr>
          <a:r>
            <a:rPr lang="en-IN" sz="5400" dirty="0">
              <a:latin typeface="Times New Roman" panose="02020603050405020304" pitchFamily="18" charset="0"/>
              <a:cs typeface="Times New Roman" panose="02020603050405020304" pitchFamily="18" charset="0"/>
            </a:rPr>
            <a:t>Place</a:t>
          </a:r>
        </a:p>
      </dgm:t>
    </dgm:pt>
    <dgm:pt modelId="{1A8DDA17-C6AE-4DD7-854A-7B75941ABC22}" type="parTrans" cxnId="{D6591274-F8C7-49DF-A3AE-54C2608E9C62}">
      <dgm:prSet/>
      <dgm:spPr/>
      <dgm:t>
        <a:bodyPr/>
        <a:lstStyle/>
        <a:p>
          <a:endParaRPr lang="en-IN"/>
        </a:p>
      </dgm:t>
    </dgm:pt>
    <dgm:pt modelId="{B1ACC542-B844-4292-B1E8-6AF060377FA1}" type="sibTrans" cxnId="{D6591274-F8C7-49DF-A3AE-54C2608E9C62}">
      <dgm:prSet/>
      <dgm:spPr/>
      <dgm:t>
        <a:bodyPr/>
        <a:lstStyle/>
        <a:p>
          <a:endParaRPr lang="en-IN"/>
        </a:p>
      </dgm:t>
    </dgm:pt>
    <dgm:pt modelId="{93BD303B-35EF-4CF7-8253-24C0C9C04B9B}" type="pres">
      <dgm:prSet presAssocID="{50EE9892-13B0-4D33-95CD-9FCDB8842546}" presName="diagram" presStyleCnt="0">
        <dgm:presLayoutVars>
          <dgm:chMax val="1"/>
          <dgm:dir/>
          <dgm:animLvl val="ctr"/>
          <dgm:resizeHandles val="exact"/>
        </dgm:presLayoutVars>
      </dgm:prSet>
      <dgm:spPr/>
    </dgm:pt>
    <dgm:pt modelId="{F9C491AB-FA62-41AE-9777-5D2C38B88B98}" type="pres">
      <dgm:prSet presAssocID="{50EE9892-13B0-4D33-95CD-9FCDB8842546}" presName="matrix" presStyleCnt="0"/>
      <dgm:spPr/>
    </dgm:pt>
    <dgm:pt modelId="{AFE4BF4A-F3B2-4680-B762-EA772778C208}" type="pres">
      <dgm:prSet presAssocID="{50EE9892-13B0-4D33-95CD-9FCDB8842546}" presName="tile1" presStyleLbl="node1" presStyleIdx="0" presStyleCnt="4"/>
      <dgm:spPr/>
    </dgm:pt>
    <dgm:pt modelId="{13F15D81-68F8-4C88-AB26-1B3819BAC3BB}" type="pres">
      <dgm:prSet presAssocID="{50EE9892-13B0-4D33-95CD-9FCDB8842546}" presName="tile1text" presStyleLbl="node1" presStyleIdx="0" presStyleCnt="4">
        <dgm:presLayoutVars>
          <dgm:chMax val="0"/>
          <dgm:chPref val="0"/>
          <dgm:bulletEnabled val="1"/>
        </dgm:presLayoutVars>
      </dgm:prSet>
      <dgm:spPr/>
    </dgm:pt>
    <dgm:pt modelId="{91EFBD24-C552-4BEA-80D3-9259488C5F27}" type="pres">
      <dgm:prSet presAssocID="{50EE9892-13B0-4D33-95CD-9FCDB8842546}" presName="tile2" presStyleLbl="node1" presStyleIdx="1" presStyleCnt="4"/>
      <dgm:spPr/>
    </dgm:pt>
    <dgm:pt modelId="{A5F302B0-089F-4E30-9809-B6165F778FC4}" type="pres">
      <dgm:prSet presAssocID="{50EE9892-13B0-4D33-95CD-9FCDB8842546}" presName="tile2text" presStyleLbl="node1" presStyleIdx="1" presStyleCnt="4">
        <dgm:presLayoutVars>
          <dgm:chMax val="0"/>
          <dgm:chPref val="0"/>
          <dgm:bulletEnabled val="1"/>
        </dgm:presLayoutVars>
      </dgm:prSet>
      <dgm:spPr/>
    </dgm:pt>
    <dgm:pt modelId="{9CC53CBF-13D4-4FFB-A9CC-A4E36B1E4C9E}" type="pres">
      <dgm:prSet presAssocID="{50EE9892-13B0-4D33-95CD-9FCDB8842546}" presName="tile3" presStyleLbl="node1" presStyleIdx="2" presStyleCnt="4"/>
      <dgm:spPr/>
    </dgm:pt>
    <dgm:pt modelId="{4F94167E-C6FE-4DE1-83FF-2677A883B8DC}" type="pres">
      <dgm:prSet presAssocID="{50EE9892-13B0-4D33-95CD-9FCDB8842546}" presName="tile3text" presStyleLbl="node1" presStyleIdx="2" presStyleCnt="4">
        <dgm:presLayoutVars>
          <dgm:chMax val="0"/>
          <dgm:chPref val="0"/>
          <dgm:bulletEnabled val="1"/>
        </dgm:presLayoutVars>
      </dgm:prSet>
      <dgm:spPr/>
    </dgm:pt>
    <dgm:pt modelId="{749D9A6A-ECD3-408E-93AB-04D6EBE96663}" type="pres">
      <dgm:prSet presAssocID="{50EE9892-13B0-4D33-95CD-9FCDB8842546}" presName="tile4" presStyleLbl="node1" presStyleIdx="3" presStyleCnt="4"/>
      <dgm:spPr/>
    </dgm:pt>
    <dgm:pt modelId="{A801B1E9-44F8-4CE0-84A2-301814487930}" type="pres">
      <dgm:prSet presAssocID="{50EE9892-13B0-4D33-95CD-9FCDB8842546}" presName="tile4text" presStyleLbl="node1" presStyleIdx="3" presStyleCnt="4">
        <dgm:presLayoutVars>
          <dgm:chMax val="0"/>
          <dgm:chPref val="0"/>
          <dgm:bulletEnabled val="1"/>
        </dgm:presLayoutVars>
      </dgm:prSet>
      <dgm:spPr/>
    </dgm:pt>
    <dgm:pt modelId="{3659C2B0-AD78-4324-AADC-FE12AC139ACA}" type="pres">
      <dgm:prSet presAssocID="{50EE9892-13B0-4D33-95CD-9FCDB8842546}" presName="centerTile" presStyleLbl="fgShp" presStyleIdx="0" presStyleCnt="1" custScaleX="230629" custScaleY="117931">
        <dgm:presLayoutVars>
          <dgm:chMax val="0"/>
          <dgm:chPref val="0"/>
        </dgm:presLayoutVars>
      </dgm:prSet>
      <dgm:spPr/>
    </dgm:pt>
  </dgm:ptLst>
  <dgm:cxnLst>
    <dgm:cxn modelId="{DF9C2B02-50F3-47A7-A16E-9EFDBC7CCDDA}" srcId="{2FEF568F-63DE-4C35-B75C-B203BF2B7D18}" destId="{3119C1B9-400D-4370-BFCA-1C6D2CBE08D8}" srcOrd="2" destOrd="0" parTransId="{9D63DC7F-17A4-417B-A22A-A80595E81CA6}" sibTransId="{83AE06CC-D947-494A-96C8-B6D1CB9A82D8}"/>
    <dgm:cxn modelId="{EAD4740C-30DD-4FEA-905B-7D49368E24C3}" type="presOf" srcId="{5AA1B019-A6E6-4FC2-BF81-EA67C59B35AA}" destId="{749D9A6A-ECD3-408E-93AB-04D6EBE96663}" srcOrd="0" destOrd="0" presId="urn:microsoft.com/office/officeart/2005/8/layout/matrix1#1"/>
    <dgm:cxn modelId="{81A7D31C-5F9E-472D-9F9D-876F81892E4A}" type="presOf" srcId="{2FEF568F-63DE-4C35-B75C-B203BF2B7D18}" destId="{3659C2B0-AD78-4324-AADC-FE12AC139ACA}" srcOrd="0" destOrd="0" presId="urn:microsoft.com/office/officeart/2005/8/layout/matrix1#1"/>
    <dgm:cxn modelId="{8204A936-C369-4B67-944C-93D662D92A60}" type="presOf" srcId="{ED9C244F-C0FE-49C5-B94A-DEBC37EC86A7}" destId="{13F15D81-68F8-4C88-AB26-1B3819BAC3BB}" srcOrd="1" destOrd="0" presId="urn:microsoft.com/office/officeart/2005/8/layout/matrix1#1"/>
    <dgm:cxn modelId="{F45B224A-05D8-417F-978C-7272C22F3232}" type="presOf" srcId="{3119C1B9-400D-4370-BFCA-1C6D2CBE08D8}" destId="{4F94167E-C6FE-4DE1-83FF-2677A883B8DC}" srcOrd="1" destOrd="0" presId="urn:microsoft.com/office/officeart/2005/8/layout/matrix1#1"/>
    <dgm:cxn modelId="{FA56604F-DE76-4506-88B3-E968B35F8088}" type="presOf" srcId="{50EE9892-13B0-4D33-95CD-9FCDB8842546}" destId="{93BD303B-35EF-4CF7-8253-24C0C9C04B9B}" srcOrd="0" destOrd="0" presId="urn:microsoft.com/office/officeart/2005/8/layout/matrix1#1"/>
    <dgm:cxn modelId="{D6591274-F8C7-49DF-A3AE-54C2608E9C62}" srcId="{2FEF568F-63DE-4C35-B75C-B203BF2B7D18}" destId="{5AA1B019-A6E6-4FC2-BF81-EA67C59B35AA}" srcOrd="3" destOrd="0" parTransId="{1A8DDA17-C6AE-4DD7-854A-7B75941ABC22}" sibTransId="{B1ACC542-B844-4292-B1E8-6AF060377FA1}"/>
    <dgm:cxn modelId="{B3A5A97F-F162-437E-9AC5-4ACD63E9CBF3}" type="presOf" srcId="{D2F8E215-DA79-4EBE-A89F-306E10E39021}" destId="{91EFBD24-C552-4BEA-80D3-9259488C5F27}" srcOrd="0" destOrd="0" presId="urn:microsoft.com/office/officeart/2005/8/layout/matrix1#1"/>
    <dgm:cxn modelId="{DF3A1189-F6AE-4E16-BE95-272A7EE09776}" type="presOf" srcId="{ED9C244F-C0FE-49C5-B94A-DEBC37EC86A7}" destId="{AFE4BF4A-F3B2-4680-B762-EA772778C208}" srcOrd="0" destOrd="0" presId="urn:microsoft.com/office/officeart/2005/8/layout/matrix1#1"/>
    <dgm:cxn modelId="{0C9FC1B2-CC0E-4AF4-8A58-DB3655850E28}" type="presOf" srcId="{3119C1B9-400D-4370-BFCA-1C6D2CBE08D8}" destId="{9CC53CBF-13D4-4FFB-A9CC-A4E36B1E4C9E}" srcOrd="0" destOrd="0" presId="urn:microsoft.com/office/officeart/2005/8/layout/matrix1#1"/>
    <dgm:cxn modelId="{B2DE6BE2-6B8D-4268-B6C5-B88488187DCD}" type="presOf" srcId="{5AA1B019-A6E6-4FC2-BF81-EA67C59B35AA}" destId="{A801B1E9-44F8-4CE0-84A2-301814487930}" srcOrd="1" destOrd="0" presId="urn:microsoft.com/office/officeart/2005/8/layout/matrix1#1"/>
    <dgm:cxn modelId="{538AFCE4-E684-4E02-A4BC-2A763E710F77}" srcId="{50EE9892-13B0-4D33-95CD-9FCDB8842546}" destId="{2FEF568F-63DE-4C35-B75C-B203BF2B7D18}" srcOrd="0" destOrd="0" parTransId="{ACDE3F4C-34CC-494E-9877-1CA46F62A5CB}" sibTransId="{452D52F7-1047-4DCD-8E61-30CA0E551F8E}"/>
    <dgm:cxn modelId="{77E1D2E7-A6B8-4702-B5F2-FD39BDF16551}" srcId="{2FEF568F-63DE-4C35-B75C-B203BF2B7D18}" destId="{ED9C244F-C0FE-49C5-B94A-DEBC37EC86A7}" srcOrd="0" destOrd="0" parTransId="{1B764030-B626-4412-9C64-3D2BAD86EDA3}" sibTransId="{5FA059F6-E0CA-421D-BCA6-A6489AE4D457}"/>
    <dgm:cxn modelId="{4E19CCF7-B1FA-414B-BB3E-3F900EB96A43}" type="presOf" srcId="{D2F8E215-DA79-4EBE-A89F-306E10E39021}" destId="{A5F302B0-089F-4E30-9809-B6165F778FC4}" srcOrd="1" destOrd="0" presId="urn:microsoft.com/office/officeart/2005/8/layout/matrix1#1"/>
    <dgm:cxn modelId="{5EAB76FD-3CE4-4BF2-8C15-66C0B58DF14C}" srcId="{2FEF568F-63DE-4C35-B75C-B203BF2B7D18}" destId="{D2F8E215-DA79-4EBE-A89F-306E10E39021}" srcOrd="1" destOrd="0" parTransId="{4281A759-9673-4F94-92B6-49735F1B5377}" sibTransId="{7FCC277E-6E13-4CE1-AB56-BA789AFD6FB6}"/>
    <dgm:cxn modelId="{AB450643-D433-40CD-9DBA-120E1F129A7C}" type="presParOf" srcId="{93BD303B-35EF-4CF7-8253-24C0C9C04B9B}" destId="{F9C491AB-FA62-41AE-9777-5D2C38B88B98}" srcOrd="0" destOrd="0" presId="urn:microsoft.com/office/officeart/2005/8/layout/matrix1#1"/>
    <dgm:cxn modelId="{A39A98EB-2B51-4B6B-9C82-F6F91C3B0264}" type="presParOf" srcId="{F9C491AB-FA62-41AE-9777-5D2C38B88B98}" destId="{AFE4BF4A-F3B2-4680-B762-EA772778C208}" srcOrd="0" destOrd="0" presId="urn:microsoft.com/office/officeart/2005/8/layout/matrix1#1"/>
    <dgm:cxn modelId="{29BC6AC2-84B8-4509-9F12-7A7AB5443D14}" type="presParOf" srcId="{F9C491AB-FA62-41AE-9777-5D2C38B88B98}" destId="{13F15D81-68F8-4C88-AB26-1B3819BAC3BB}" srcOrd="1" destOrd="0" presId="urn:microsoft.com/office/officeart/2005/8/layout/matrix1#1"/>
    <dgm:cxn modelId="{B1E10674-D3CD-462C-BBCE-F97B7E6C1050}" type="presParOf" srcId="{F9C491AB-FA62-41AE-9777-5D2C38B88B98}" destId="{91EFBD24-C552-4BEA-80D3-9259488C5F27}" srcOrd="2" destOrd="0" presId="urn:microsoft.com/office/officeart/2005/8/layout/matrix1#1"/>
    <dgm:cxn modelId="{9D50A4B2-4570-4202-9B5B-04B46EC1DF1A}" type="presParOf" srcId="{F9C491AB-FA62-41AE-9777-5D2C38B88B98}" destId="{A5F302B0-089F-4E30-9809-B6165F778FC4}" srcOrd="3" destOrd="0" presId="urn:microsoft.com/office/officeart/2005/8/layout/matrix1#1"/>
    <dgm:cxn modelId="{718CED07-8EF2-4A85-8BD2-DC66A841ECD3}" type="presParOf" srcId="{F9C491AB-FA62-41AE-9777-5D2C38B88B98}" destId="{9CC53CBF-13D4-4FFB-A9CC-A4E36B1E4C9E}" srcOrd="4" destOrd="0" presId="urn:microsoft.com/office/officeart/2005/8/layout/matrix1#1"/>
    <dgm:cxn modelId="{D5AE9BF9-E13E-4529-9DE3-C9F95936F25B}" type="presParOf" srcId="{F9C491AB-FA62-41AE-9777-5D2C38B88B98}" destId="{4F94167E-C6FE-4DE1-83FF-2677A883B8DC}" srcOrd="5" destOrd="0" presId="urn:microsoft.com/office/officeart/2005/8/layout/matrix1#1"/>
    <dgm:cxn modelId="{88AFB277-9436-4119-9345-A7563E53583B}" type="presParOf" srcId="{F9C491AB-FA62-41AE-9777-5D2C38B88B98}" destId="{749D9A6A-ECD3-408E-93AB-04D6EBE96663}" srcOrd="6" destOrd="0" presId="urn:microsoft.com/office/officeart/2005/8/layout/matrix1#1"/>
    <dgm:cxn modelId="{D71361F8-C3E3-4BD7-AF2A-DABF53711B04}" type="presParOf" srcId="{F9C491AB-FA62-41AE-9777-5D2C38B88B98}" destId="{A801B1E9-44F8-4CE0-84A2-301814487930}" srcOrd="7" destOrd="0" presId="urn:microsoft.com/office/officeart/2005/8/layout/matrix1#1"/>
    <dgm:cxn modelId="{3D6346D1-B33A-4CE8-8DDF-24EF0156D857}" type="presParOf" srcId="{93BD303B-35EF-4CF7-8253-24C0C9C04B9B}" destId="{3659C2B0-AD78-4324-AADC-FE12AC139ACA}" srcOrd="1" destOrd="0" presId="urn:microsoft.com/office/officeart/2005/8/layout/matrix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E4BF4A-F3B2-4680-B762-EA772778C208}">
      <dsp:nvSpPr>
        <dsp:cNvPr id="0" name=""/>
        <dsp:cNvSpPr/>
      </dsp:nvSpPr>
      <dsp:spPr>
        <a:xfrm rot="16200000">
          <a:off x="1125984" y="-1125984"/>
          <a:ext cx="2777231" cy="5029199"/>
        </a:xfrm>
        <a:prstGeom prst="round1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0" tIns="426720" rIns="426720" bIns="426720" numCol="1" spcCol="1270" anchor="ctr" anchorCtr="0">
          <a:noAutofit/>
        </a:bodyPr>
        <a:lstStyle/>
        <a:p>
          <a:pPr marL="0" lvl="0" indent="0" algn="ctr" defTabSz="2667000">
            <a:lnSpc>
              <a:spcPct val="100000"/>
            </a:lnSpc>
            <a:spcBef>
              <a:spcPct val="0"/>
            </a:spcBef>
            <a:spcAft>
              <a:spcPct val="35000"/>
            </a:spcAft>
            <a:buNone/>
          </a:pPr>
          <a:r>
            <a:rPr lang="en-IN" sz="6000" kern="1200" dirty="0">
              <a:latin typeface="Times New Roman" panose="02020603050405020304" pitchFamily="18" charset="0"/>
              <a:cs typeface="Times New Roman" panose="02020603050405020304" pitchFamily="18" charset="0"/>
            </a:rPr>
            <a:t>People</a:t>
          </a:r>
        </a:p>
      </dsp:txBody>
      <dsp:txXfrm rot="5400000">
        <a:off x="0" y="0"/>
        <a:ext cx="5029199" cy="2082923"/>
      </dsp:txXfrm>
    </dsp:sp>
    <dsp:sp modelId="{91EFBD24-C552-4BEA-80D3-9259488C5F27}">
      <dsp:nvSpPr>
        <dsp:cNvPr id="0" name=""/>
        <dsp:cNvSpPr/>
      </dsp:nvSpPr>
      <dsp:spPr>
        <a:xfrm>
          <a:off x="5029199" y="0"/>
          <a:ext cx="5029199" cy="2777231"/>
        </a:xfrm>
        <a:prstGeom prst="round1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4048" tIns="384048" rIns="384048" bIns="384048" numCol="1" spcCol="1270" anchor="ctr" anchorCtr="0">
          <a:noAutofit/>
        </a:bodyPr>
        <a:lstStyle/>
        <a:p>
          <a:pPr marL="0" lvl="0" indent="0" algn="ctr" defTabSz="2400300">
            <a:lnSpc>
              <a:spcPct val="100000"/>
            </a:lnSpc>
            <a:spcBef>
              <a:spcPct val="0"/>
            </a:spcBef>
            <a:spcAft>
              <a:spcPct val="35000"/>
            </a:spcAft>
            <a:buNone/>
          </a:pPr>
          <a:r>
            <a:rPr lang="en-IN" sz="5400" kern="1200" dirty="0">
              <a:latin typeface="Times New Roman" panose="02020603050405020304" pitchFamily="18" charset="0"/>
              <a:cs typeface="Times New Roman" panose="02020603050405020304" pitchFamily="18" charset="0"/>
            </a:rPr>
            <a:t>Products</a:t>
          </a:r>
        </a:p>
      </dsp:txBody>
      <dsp:txXfrm>
        <a:off x="5029199" y="0"/>
        <a:ext cx="5029199" cy="2082923"/>
      </dsp:txXfrm>
    </dsp:sp>
    <dsp:sp modelId="{9CC53CBF-13D4-4FFB-A9CC-A4E36B1E4C9E}">
      <dsp:nvSpPr>
        <dsp:cNvPr id="0" name=""/>
        <dsp:cNvSpPr/>
      </dsp:nvSpPr>
      <dsp:spPr>
        <a:xfrm rot="10800000">
          <a:off x="0" y="2777231"/>
          <a:ext cx="5029199" cy="2777231"/>
        </a:xfrm>
        <a:prstGeom prst="round1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4048" tIns="384048" rIns="384048" bIns="384048" numCol="1" spcCol="1270" anchor="ctr" anchorCtr="0">
          <a:noAutofit/>
        </a:bodyPr>
        <a:lstStyle/>
        <a:p>
          <a:pPr marL="0" lvl="0" indent="0" algn="ctr" defTabSz="2400300">
            <a:lnSpc>
              <a:spcPct val="100000"/>
            </a:lnSpc>
            <a:spcBef>
              <a:spcPct val="0"/>
            </a:spcBef>
            <a:spcAft>
              <a:spcPct val="35000"/>
            </a:spcAft>
            <a:buNone/>
          </a:pPr>
          <a:r>
            <a:rPr lang="en-IN" sz="5400" kern="1200" dirty="0">
              <a:latin typeface="Times New Roman" panose="02020603050405020304" pitchFamily="18" charset="0"/>
              <a:cs typeface="Times New Roman" panose="02020603050405020304" pitchFamily="18" charset="0"/>
            </a:rPr>
            <a:t>Promotions</a:t>
          </a:r>
        </a:p>
      </dsp:txBody>
      <dsp:txXfrm rot="10800000">
        <a:off x="0" y="3471538"/>
        <a:ext cx="5029199" cy="2082923"/>
      </dsp:txXfrm>
    </dsp:sp>
    <dsp:sp modelId="{749D9A6A-ECD3-408E-93AB-04D6EBE96663}">
      <dsp:nvSpPr>
        <dsp:cNvPr id="0" name=""/>
        <dsp:cNvSpPr/>
      </dsp:nvSpPr>
      <dsp:spPr>
        <a:xfrm rot="5400000">
          <a:off x="6155184" y="1651246"/>
          <a:ext cx="2777231" cy="5029199"/>
        </a:xfrm>
        <a:prstGeom prst="round1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4048" tIns="384048" rIns="384048" bIns="384048" numCol="1" spcCol="1270" anchor="ctr" anchorCtr="0">
          <a:noAutofit/>
        </a:bodyPr>
        <a:lstStyle/>
        <a:p>
          <a:pPr marL="0" lvl="0" indent="0" algn="ctr" defTabSz="2400300">
            <a:lnSpc>
              <a:spcPct val="100000"/>
            </a:lnSpc>
            <a:spcBef>
              <a:spcPct val="0"/>
            </a:spcBef>
            <a:spcAft>
              <a:spcPct val="35000"/>
            </a:spcAft>
            <a:buNone/>
          </a:pPr>
          <a:r>
            <a:rPr lang="en-IN" sz="5400" kern="1200" dirty="0">
              <a:latin typeface="Times New Roman" panose="02020603050405020304" pitchFamily="18" charset="0"/>
              <a:cs typeface="Times New Roman" panose="02020603050405020304" pitchFamily="18" charset="0"/>
            </a:rPr>
            <a:t>Place</a:t>
          </a:r>
        </a:p>
      </dsp:txBody>
      <dsp:txXfrm rot="-5400000">
        <a:off x="5029200" y="3471538"/>
        <a:ext cx="5029199" cy="2082923"/>
      </dsp:txXfrm>
    </dsp:sp>
    <dsp:sp modelId="{3659C2B0-AD78-4324-AADC-FE12AC139ACA}">
      <dsp:nvSpPr>
        <dsp:cNvPr id="0" name=""/>
        <dsp:cNvSpPr/>
      </dsp:nvSpPr>
      <dsp:spPr>
        <a:xfrm>
          <a:off x="1549561" y="1958426"/>
          <a:ext cx="6959276" cy="1637608"/>
        </a:xfrm>
        <a:prstGeom prst="roundRect">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100000"/>
            </a:lnSpc>
            <a:spcBef>
              <a:spcPct val="0"/>
            </a:spcBef>
            <a:spcAft>
              <a:spcPct val="35000"/>
            </a:spcAft>
            <a:buNone/>
          </a:pPr>
          <a:r>
            <a:rPr lang="en-IN" sz="2800" kern="1200" dirty="0">
              <a:latin typeface="Times New Roman" panose="02020603050405020304" pitchFamily="18" charset="0"/>
              <a:cs typeface="Times New Roman" panose="02020603050405020304" pitchFamily="18" charset="0"/>
            </a:rPr>
            <a:t>Factors affect marketing the products</a:t>
          </a:r>
        </a:p>
      </dsp:txBody>
      <dsp:txXfrm>
        <a:off x="1629502" y="2038367"/>
        <a:ext cx="6799394" cy="1477726"/>
      </dsp:txXfrm>
    </dsp:sp>
  </dsp:spTree>
</dsp:drawing>
</file>

<file path=ppt/diagrams/layout1.xml><?xml version="1.0" encoding="utf-8"?>
<dgm:layoutDef xmlns:dgm="http://schemas.openxmlformats.org/drawingml/2006/diagram" xmlns:a="http://schemas.openxmlformats.org/drawingml/2006/main" uniqueId="urn:microsoft.com/office/officeart/2005/8/layout/matrix1#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parTxLTRAlign" val="l"/>
                  <dgm:param type="parTxRTLAlign" val="r"/>
                  <dgm:param type="txAnchorVert" val="t"/>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parTxLTRAlign" val="l"/>
                  <dgm:param type="parTxRTLAlign" val="r"/>
                  <dgm:param type="txAnchorVert" val="t"/>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parTxLTRAlign" val="l"/>
                  <dgm:param type="parTxRTLAlign" val="r"/>
                  <dgm:param type="txAnchorVert" val="t"/>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parTxLTRAlign" val="l"/>
                  <dgm:param type="parTxRTLAlign" val="r"/>
                  <dgm:param type="txAnchorVert" val="t"/>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6/29/2023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15</a:t>
            </a:fld>
            <a:endParaRPr lang="en-US"/>
          </a:p>
        </p:txBody>
      </p:sp>
    </p:spTree>
    <p:extLst>
      <p:ext uri="{BB962C8B-B14F-4D97-AF65-F5344CB8AC3E}">
        <p14:creationId xmlns:p14="http://schemas.microsoft.com/office/powerpoint/2010/main" val="262286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3AB6C7-D66A-40BF-95A4-772C9CBC3E14}" type="datetimeFigureOut">
              <a:rPr lang="en-IN" smtClean="0"/>
              <a:t>29-06-2023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F5757A8-27C8-4742-85A6-E640FAAD1997}"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3AB6C7-D66A-40BF-95A4-772C9CBC3E14}" type="datetimeFigureOut">
              <a:rPr lang="en-IN" smtClean="0"/>
              <a:t>29-06-2023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F5757A8-27C8-4742-85A6-E640FAAD1997}"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3AB6C7-D66A-40BF-95A4-772C9CBC3E14}" type="datetimeFigureOut">
              <a:rPr lang="en-IN" smtClean="0"/>
              <a:t>29-06-2023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F5757A8-27C8-4742-85A6-E640FAAD1997}"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3AB6C7-D66A-40BF-95A4-772C9CBC3E14}" type="datetimeFigureOut">
              <a:rPr lang="en-IN" smtClean="0"/>
              <a:t>29-06-2023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F5757A8-27C8-4742-85A6-E640FAAD1997}"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3AB6C7-D66A-40BF-95A4-772C9CBC3E14}" type="datetimeFigureOut">
              <a:rPr lang="en-IN" smtClean="0"/>
              <a:t>29-06-2023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F5757A8-27C8-4742-85A6-E640FAAD1997}"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3AB6C7-D66A-40BF-95A4-772C9CBC3E14}" type="datetimeFigureOut">
              <a:rPr lang="en-IN" smtClean="0"/>
              <a:t>29-06-2023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F5757A8-27C8-4742-85A6-E640FAAD1997}"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3AB6C7-D66A-40BF-95A4-772C9CBC3E14}" type="datetimeFigureOut">
              <a:rPr lang="en-IN" smtClean="0"/>
              <a:t>29-06-2023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F5757A8-27C8-4742-85A6-E640FAAD1997}"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3AB6C7-D66A-40BF-95A4-772C9CBC3E14}" type="datetimeFigureOut">
              <a:rPr lang="en-IN" smtClean="0"/>
              <a:t>29-06-2023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F5757A8-27C8-4742-85A6-E640FAAD1997}"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3AB6C7-D66A-40BF-95A4-772C9CBC3E14}" type="datetimeFigureOut">
              <a:rPr lang="en-IN" smtClean="0"/>
              <a:t>29-06-2023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F5757A8-27C8-4742-85A6-E640FAAD1997}"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13AB6C7-D66A-40BF-95A4-772C9CBC3E14}" type="datetimeFigureOut">
              <a:rPr lang="en-IN" smtClean="0"/>
              <a:t>29-06-2023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BF5757A8-27C8-4742-85A6-E640FAAD1997}"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13AB6C7-D66A-40BF-95A4-772C9CBC3E14}" type="datetimeFigureOut">
              <a:rPr lang="en-IN" smtClean="0"/>
              <a:t>29-06-2023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F5757A8-27C8-4742-85A6-E640FAAD1997}"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3AB6C7-D66A-40BF-95A4-772C9CBC3E14}" type="datetimeFigureOut">
              <a:rPr lang="en-IN" smtClean="0"/>
              <a:t>29-06-2023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F5757A8-27C8-4742-85A6-E640FAAD1997}"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13AB6C7-D66A-40BF-95A4-772C9CBC3E14}" type="datetimeFigureOut">
              <a:rPr lang="en-IN" smtClean="0"/>
              <a:t>29-06-2023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F5757A8-27C8-4742-85A6-E640FAAD1997}"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ctr"/>
            <a:r>
              <a:rPr lang="en-IN" sz="6000" dirty="0">
                <a:solidFill>
                  <a:srgbClr val="FF0000"/>
                </a:solidFill>
                <a:latin typeface="Times New Roman" panose="02020603050405020304" pitchFamily="18" charset="0"/>
                <a:cs typeface="Times New Roman" panose="02020603050405020304" pitchFamily="18" charset="0"/>
              </a:rPr>
              <a:t>CUSTOMER PERSONALITY ANALYSIS</a:t>
            </a:r>
          </a:p>
        </p:txBody>
      </p:sp>
      <p:sp>
        <p:nvSpPr>
          <p:cNvPr id="5" name="Subtitle 4"/>
          <p:cNvSpPr>
            <a:spLocks noGrp="1"/>
          </p:cNvSpPr>
          <p:nvPr>
            <p:ph idx="1"/>
          </p:nvPr>
        </p:nvSpPr>
        <p:spPr>
          <a:xfrm>
            <a:off x="1008668" y="1790092"/>
            <a:ext cx="10086052" cy="4453391"/>
          </a:xfrm>
        </p:spPr>
        <p:txBody>
          <a:bodyPr>
            <a:normAutofit/>
          </a:bodyPr>
          <a:lstStyle/>
          <a:p>
            <a:pPr algn="ctr">
              <a:spcBef>
                <a:spcPts val="600"/>
              </a:spcBef>
            </a:pPr>
            <a:endParaRPr lang="en-IN" sz="1200" dirty="0">
              <a:solidFill>
                <a:srgbClr val="002060"/>
              </a:solidFill>
              <a:latin typeface="Times New Roman" panose="02020603050405020304" pitchFamily="18" charset="0"/>
              <a:cs typeface="Times New Roman" panose="02020603050405020304" pitchFamily="18" charset="0"/>
            </a:endParaRPr>
          </a:p>
          <a:p>
            <a:pPr marL="0" indent="0" algn="ctr">
              <a:spcBef>
                <a:spcPts val="600"/>
              </a:spcBef>
              <a:buNone/>
            </a:pPr>
            <a:r>
              <a:rPr lang="en-IN" sz="3600" u="sng" dirty="0">
                <a:solidFill>
                  <a:srgbClr val="5C8E26"/>
                </a:solidFill>
                <a:latin typeface="Times New Roman" panose="02020603050405020304" pitchFamily="18" charset="0"/>
                <a:cs typeface="Times New Roman" panose="02020603050405020304" pitchFamily="18" charset="0"/>
              </a:rPr>
              <a:t>Group – 3</a:t>
            </a:r>
          </a:p>
          <a:p>
            <a:pPr marL="0" indent="0">
              <a:buNone/>
            </a:pPr>
            <a:r>
              <a:rPr lang="en-IN" sz="3200" dirty="0">
                <a:solidFill>
                  <a:srgbClr val="002060"/>
                </a:solidFill>
                <a:latin typeface="Times New Roman" panose="02020603050405020304" pitchFamily="18" charset="0"/>
                <a:cs typeface="Times New Roman" panose="02020603050405020304" pitchFamily="18" charset="0"/>
              </a:rPr>
              <a:t> </a:t>
            </a:r>
          </a:p>
          <a:p>
            <a:pPr marL="0" indent="0">
              <a:buNone/>
            </a:pPr>
            <a:r>
              <a:rPr lang="en-IN" sz="3200" dirty="0">
                <a:solidFill>
                  <a:srgbClr val="002060"/>
                </a:solidFill>
                <a:latin typeface="Times New Roman" panose="02020603050405020304" pitchFamily="18" charset="0"/>
                <a:cs typeface="Times New Roman" panose="02020603050405020304" pitchFamily="18" charset="0"/>
              </a:rPr>
              <a:t> Mentor :  </a:t>
            </a:r>
            <a:r>
              <a:rPr lang="en-IN" sz="2400" dirty="0">
                <a:solidFill>
                  <a:schemeClr val="tx1"/>
                </a:solidFill>
                <a:latin typeface="Times New Roman" panose="02020603050405020304" pitchFamily="18" charset="0"/>
                <a:cs typeface="Times New Roman" panose="02020603050405020304" pitchFamily="18" charset="0"/>
              </a:rPr>
              <a:t>Mr. </a:t>
            </a:r>
            <a:r>
              <a:rPr lang="en-IN" sz="2400" dirty="0" err="1">
                <a:solidFill>
                  <a:schemeClr val="tx1"/>
                </a:solidFill>
                <a:latin typeface="Times New Roman" panose="02020603050405020304" pitchFamily="18" charset="0"/>
                <a:cs typeface="Times New Roman" panose="02020603050405020304" pitchFamily="18" charset="0"/>
              </a:rPr>
              <a:t>Advaith</a:t>
            </a:r>
            <a:endParaRPr lang="en-IN" sz="2400" dirty="0">
              <a:solidFill>
                <a:srgbClr val="002060"/>
              </a:solidFill>
              <a:latin typeface="Times New Roman" panose="02020603050405020304" pitchFamily="18" charset="0"/>
              <a:cs typeface="Times New Roman" panose="02020603050405020304" pitchFamily="18" charset="0"/>
            </a:endParaRPr>
          </a:p>
          <a:p>
            <a:pPr marL="0" indent="0">
              <a:buNone/>
            </a:pPr>
            <a:r>
              <a:rPr lang="en-IN" sz="3200" dirty="0">
                <a:solidFill>
                  <a:srgbClr val="002060"/>
                </a:solidFill>
                <a:latin typeface="Times New Roman" panose="02020603050405020304" pitchFamily="18" charset="0"/>
                <a:cs typeface="Times New Roman" panose="02020603050405020304" pitchFamily="18" charset="0"/>
              </a:rPr>
              <a:t>    </a:t>
            </a:r>
            <a:r>
              <a:rPr lang="en-IN" dirty="0">
                <a:solidFill>
                  <a:srgbClr val="002060"/>
                </a:solidFill>
                <a:latin typeface="Times New Roman" panose="02020603050405020304" pitchFamily="18" charset="0"/>
                <a:cs typeface="Times New Roman" panose="02020603050405020304" pitchFamily="18" charset="0"/>
              </a:rPr>
              <a:t>                        </a:t>
            </a:r>
          </a:p>
          <a:p>
            <a:pPr marL="0" indent="0">
              <a:buNone/>
            </a:pPr>
            <a:r>
              <a:rPr lang="en-IN" dirty="0">
                <a:solidFill>
                  <a:srgbClr val="002060"/>
                </a:solidFill>
                <a:latin typeface="Times New Roman" panose="02020603050405020304" pitchFamily="18" charset="0"/>
                <a:cs typeface="Times New Roman" panose="02020603050405020304" pitchFamily="18" charset="0"/>
              </a:rPr>
              <a:t>    </a:t>
            </a:r>
            <a:endParaRPr lang="en-IN" dirty="0">
              <a:solidFill>
                <a:schemeClr val="tx1"/>
              </a:solidFill>
              <a:latin typeface="Times New Roman" panose="02020603050405020304" pitchFamily="18" charset="0"/>
              <a:cs typeface="Times New Roman" panose="02020603050405020304" pitchFamily="18" charset="0"/>
            </a:endParaRPr>
          </a:p>
          <a:p>
            <a:pPr algn="ctr"/>
            <a:endParaRPr lang="en-IN" dirty="0">
              <a:solidFill>
                <a:schemeClr val="tx1"/>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1097280" y="5142271"/>
            <a:ext cx="2747133" cy="618055"/>
          </a:xfrm>
          <a:prstGeom prst="rect">
            <a:avLst/>
          </a:prstGeom>
        </p:spPr>
      </p:pic>
      <p:cxnSp>
        <p:nvCxnSpPr>
          <p:cNvPr id="2" name="Straight Connector 1"/>
          <p:cNvCxnSpPr/>
          <p:nvPr/>
        </p:nvCxnSpPr>
        <p:spPr>
          <a:xfrm>
            <a:off x="1145540" y="1733550"/>
            <a:ext cx="10031730" cy="30480"/>
          </a:xfrm>
          <a:prstGeom prst="line">
            <a:avLst/>
          </a:prstGeom>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46DC27C8-DED6-E00F-A11E-BD8449B0CB69}"/>
              </a:ext>
            </a:extLst>
          </p:cNvPr>
          <p:cNvSpPr txBox="1"/>
          <p:nvPr/>
        </p:nvSpPr>
        <p:spPr>
          <a:xfrm>
            <a:off x="7022969" y="2797403"/>
            <a:ext cx="4251489" cy="3170099"/>
          </a:xfrm>
          <a:prstGeom prst="rect">
            <a:avLst/>
          </a:prstGeom>
          <a:noFill/>
        </p:spPr>
        <p:txBody>
          <a:bodyPr wrap="square" rtlCol="0">
            <a:spAutoFit/>
          </a:bodyPr>
          <a:lstStyle/>
          <a:p>
            <a:pPr marL="0" indent="0">
              <a:buNone/>
            </a:pPr>
            <a:r>
              <a:rPr lang="en-IN" sz="2800" dirty="0">
                <a:solidFill>
                  <a:srgbClr val="002060"/>
                </a:solidFill>
                <a:latin typeface="Times New Roman" panose="02020603050405020304" pitchFamily="18" charset="0"/>
                <a:cs typeface="Times New Roman" panose="02020603050405020304" pitchFamily="18" charset="0"/>
              </a:rPr>
              <a:t>Presented by:</a:t>
            </a:r>
          </a:p>
          <a:p>
            <a:pPr marL="0" indent="0">
              <a:buNone/>
            </a:pPr>
            <a:endParaRPr lang="en-IN" sz="2800" dirty="0">
              <a:solidFill>
                <a:srgbClr val="002060"/>
              </a:solidFill>
              <a:latin typeface="Times New Roman" panose="02020603050405020304" pitchFamily="18" charset="0"/>
              <a:cs typeface="Times New Roman" panose="02020603050405020304" pitchFamily="18" charset="0"/>
            </a:endParaRPr>
          </a:p>
          <a:p>
            <a:pPr>
              <a:buClr>
                <a:schemeClr val="accent1"/>
              </a:buClr>
              <a:buFont typeface="Wingdings" panose="05000000000000000000" pitchFamily="2" charset="2"/>
              <a:buChar char="v"/>
            </a:pPr>
            <a:r>
              <a:rPr lang="en-IN" dirty="0">
                <a:solidFill>
                  <a:schemeClr val="tx1"/>
                </a:solidFill>
                <a:latin typeface="Times New Roman" panose="02020603050405020304" pitchFamily="18" charset="0"/>
                <a:cs typeface="Times New Roman" panose="02020603050405020304" pitchFamily="18" charset="0"/>
              </a:rPr>
              <a:t> Chinmay Milind </a:t>
            </a:r>
            <a:r>
              <a:rPr lang="en-IN" dirty="0" err="1">
                <a:solidFill>
                  <a:schemeClr val="tx1"/>
                </a:solidFill>
                <a:latin typeface="Times New Roman" panose="02020603050405020304" pitchFamily="18" charset="0"/>
                <a:cs typeface="Times New Roman" panose="02020603050405020304" pitchFamily="18" charset="0"/>
              </a:rPr>
              <a:t>Nikumbh</a:t>
            </a:r>
            <a:endParaRPr lang="en-IN" dirty="0">
              <a:latin typeface="Times New Roman" panose="02020603050405020304" pitchFamily="18" charset="0"/>
              <a:cs typeface="Times New Roman" panose="02020603050405020304" pitchFamily="18" charset="0"/>
            </a:endParaRPr>
          </a:p>
          <a:p>
            <a:pPr>
              <a:buClr>
                <a:schemeClr val="accent1"/>
              </a:buClr>
              <a:buFont typeface="Wingdings" panose="05000000000000000000" pitchFamily="2" charset="2"/>
              <a:buChar char="v"/>
            </a:pPr>
            <a:r>
              <a:rPr lang="en-IN" dirty="0">
                <a:solidFill>
                  <a:schemeClr val="tx1"/>
                </a:solidFill>
                <a:latin typeface="Times New Roman" panose="02020603050405020304" pitchFamily="18" charset="0"/>
                <a:cs typeface="Times New Roman" panose="02020603050405020304" pitchFamily="18" charset="0"/>
              </a:rPr>
              <a:t> Amol </a:t>
            </a:r>
            <a:r>
              <a:rPr lang="en-IN" dirty="0" err="1">
                <a:solidFill>
                  <a:schemeClr val="tx1"/>
                </a:solidFill>
                <a:latin typeface="Times New Roman" panose="02020603050405020304" pitchFamily="18" charset="0"/>
                <a:cs typeface="Times New Roman" panose="02020603050405020304" pitchFamily="18" charset="0"/>
              </a:rPr>
              <a:t>Shalikram</a:t>
            </a:r>
            <a:r>
              <a:rPr lang="en-IN" dirty="0">
                <a:solidFill>
                  <a:schemeClr val="tx1"/>
                </a:solidFill>
                <a:latin typeface="Times New Roman" panose="02020603050405020304" pitchFamily="18" charset="0"/>
                <a:cs typeface="Times New Roman" panose="02020603050405020304" pitchFamily="18" charset="0"/>
              </a:rPr>
              <a:t> </a:t>
            </a:r>
            <a:r>
              <a:rPr lang="en-IN" dirty="0" err="1">
                <a:solidFill>
                  <a:schemeClr val="tx1"/>
                </a:solidFill>
                <a:latin typeface="Times New Roman" panose="02020603050405020304" pitchFamily="18" charset="0"/>
                <a:cs typeface="Times New Roman" panose="02020603050405020304" pitchFamily="18" charset="0"/>
              </a:rPr>
              <a:t>Dongare</a:t>
            </a:r>
            <a:endParaRPr lang="en-IN" dirty="0">
              <a:solidFill>
                <a:schemeClr val="tx1"/>
              </a:solidFill>
              <a:latin typeface="Times New Roman" panose="02020603050405020304" pitchFamily="18" charset="0"/>
              <a:cs typeface="Times New Roman" panose="02020603050405020304" pitchFamily="18" charset="0"/>
            </a:endParaRPr>
          </a:p>
          <a:p>
            <a:pPr>
              <a:buClr>
                <a:schemeClr val="accent1"/>
              </a:buClr>
              <a:buFont typeface="Wingdings" panose="05000000000000000000" pitchFamily="2" charset="2"/>
              <a:buChar char="v"/>
            </a:pPr>
            <a:r>
              <a:rPr lang="en-IN" dirty="0">
                <a:solidFill>
                  <a:schemeClr val="tx1"/>
                </a:solidFill>
                <a:latin typeface="Times New Roman" panose="02020603050405020304" pitchFamily="18" charset="0"/>
                <a:cs typeface="Times New Roman" panose="02020603050405020304" pitchFamily="18" charset="0"/>
              </a:rPr>
              <a:t> Sweety Rajendra Nandurkar</a:t>
            </a:r>
          </a:p>
          <a:p>
            <a:pPr>
              <a:buClr>
                <a:schemeClr val="accent1"/>
              </a:buCl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 </a:t>
            </a:r>
            <a:r>
              <a:rPr lang="en-IN" dirty="0" err="1">
                <a:solidFill>
                  <a:schemeClr val="tx1"/>
                </a:solidFill>
                <a:latin typeface="Times New Roman" panose="02020603050405020304" pitchFamily="18" charset="0"/>
                <a:cs typeface="Times New Roman" panose="02020603050405020304" pitchFamily="18" charset="0"/>
              </a:rPr>
              <a:t>Tejas</a:t>
            </a:r>
            <a:r>
              <a:rPr lang="en-IN" dirty="0">
                <a:solidFill>
                  <a:schemeClr val="tx1"/>
                </a:solidFill>
                <a:latin typeface="Times New Roman" panose="02020603050405020304" pitchFamily="18" charset="0"/>
                <a:cs typeface="Times New Roman" panose="02020603050405020304" pitchFamily="18" charset="0"/>
              </a:rPr>
              <a:t> </a:t>
            </a:r>
            <a:r>
              <a:rPr lang="en-IN" dirty="0" err="1">
                <a:solidFill>
                  <a:schemeClr val="tx1"/>
                </a:solidFill>
                <a:latin typeface="Times New Roman" panose="02020603050405020304" pitchFamily="18" charset="0"/>
                <a:cs typeface="Times New Roman" panose="02020603050405020304" pitchFamily="18" charset="0"/>
              </a:rPr>
              <a:t>Hiraman</a:t>
            </a:r>
            <a:r>
              <a:rPr lang="en-IN" dirty="0">
                <a:solidFill>
                  <a:schemeClr val="tx1"/>
                </a:solidFill>
                <a:latin typeface="Times New Roman" panose="02020603050405020304" pitchFamily="18" charset="0"/>
                <a:cs typeface="Times New Roman" panose="02020603050405020304" pitchFamily="18" charset="0"/>
              </a:rPr>
              <a:t> Patil</a:t>
            </a:r>
          </a:p>
          <a:p>
            <a:pPr>
              <a:buClr>
                <a:schemeClr val="accent1"/>
              </a:buClr>
              <a:buFont typeface="Wingdings" panose="05000000000000000000" pitchFamily="2" charset="2"/>
              <a:buChar char="v"/>
            </a:pPr>
            <a:r>
              <a:rPr lang="en-IN" dirty="0">
                <a:solidFill>
                  <a:schemeClr val="tx1"/>
                </a:solidFill>
                <a:latin typeface="Times New Roman" panose="02020603050405020304" pitchFamily="18" charset="0"/>
                <a:cs typeface="Times New Roman" panose="02020603050405020304" pitchFamily="18" charset="0"/>
              </a:rPr>
              <a:t> Ankit Gurudas </a:t>
            </a:r>
            <a:r>
              <a:rPr lang="en-IN" dirty="0" err="1">
                <a:solidFill>
                  <a:schemeClr val="tx1"/>
                </a:solidFill>
                <a:latin typeface="Times New Roman" panose="02020603050405020304" pitchFamily="18" charset="0"/>
                <a:cs typeface="Times New Roman" panose="02020603050405020304" pitchFamily="18" charset="0"/>
              </a:rPr>
              <a:t>Chunarkar</a:t>
            </a:r>
            <a:endParaRPr lang="en-IN" dirty="0">
              <a:solidFill>
                <a:schemeClr val="tx1"/>
              </a:solidFill>
              <a:latin typeface="Times New Roman" panose="02020603050405020304" pitchFamily="18" charset="0"/>
              <a:cs typeface="Times New Roman" panose="02020603050405020304" pitchFamily="18" charset="0"/>
            </a:endParaRPr>
          </a:p>
          <a:p>
            <a:pPr>
              <a:buClr>
                <a:schemeClr val="accent1"/>
              </a:buClr>
              <a:buFont typeface="Wingdings" panose="05000000000000000000" pitchFamily="2" charset="2"/>
              <a:buChar char="v"/>
            </a:pPr>
            <a:r>
              <a:rPr lang="en-IN" dirty="0">
                <a:solidFill>
                  <a:schemeClr val="tx1"/>
                </a:solidFill>
                <a:latin typeface="Times New Roman" panose="02020603050405020304" pitchFamily="18" charset="0"/>
                <a:cs typeface="Times New Roman" panose="02020603050405020304" pitchFamily="18" charset="0"/>
              </a:rPr>
              <a:t> </a:t>
            </a:r>
            <a:r>
              <a:rPr lang="en-IN" dirty="0" err="1">
                <a:solidFill>
                  <a:schemeClr val="tx1"/>
                </a:solidFill>
                <a:latin typeface="Times New Roman" panose="02020603050405020304" pitchFamily="18" charset="0"/>
                <a:cs typeface="Times New Roman" panose="02020603050405020304" pitchFamily="18" charset="0"/>
              </a:rPr>
              <a:t>Pugalendhi</a:t>
            </a:r>
            <a:r>
              <a:rPr lang="en-IN" dirty="0">
                <a:solidFill>
                  <a:schemeClr val="tx1"/>
                </a:solidFill>
                <a:latin typeface="Times New Roman" panose="02020603050405020304" pitchFamily="18" charset="0"/>
                <a:cs typeface="Times New Roman" panose="02020603050405020304" pitchFamily="18" charset="0"/>
              </a:rPr>
              <a:t> S</a:t>
            </a:r>
          </a:p>
          <a:p>
            <a:pPr>
              <a:buClr>
                <a:schemeClr val="accent1"/>
              </a:buCl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 </a:t>
            </a:r>
            <a:r>
              <a:rPr lang="en-IN" dirty="0">
                <a:solidFill>
                  <a:schemeClr val="tx1"/>
                </a:solidFill>
                <a:latin typeface="Times New Roman" panose="02020603050405020304" pitchFamily="18" charset="0"/>
                <a:cs typeface="Times New Roman" panose="02020603050405020304" pitchFamily="18" charset="0"/>
              </a:rPr>
              <a:t>Rohit Sanjay </a:t>
            </a:r>
            <a:r>
              <a:rPr lang="en-IN" dirty="0" err="1">
                <a:solidFill>
                  <a:schemeClr val="tx1"/>
                </a:solidFill>
                <a:latin typeface="Times New Roman" panose="02020603050405020304" pitchFamily="18" charset="0"/>
                <a:cs typeface="Times New Roman" panose="02020603050405020304" pitchFamily="18" charset="0"/>
              </a:rPr>
              <a:t>Gadekar</a:t>
            </a:r>
            <a:endParaRPr lang="en-IN" dirty="0">
              <a:solidFill>
                <a:schemeClr val="tx1"/>
              </a:solidFill>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6800" y="104140"/>
            <a:ext cx="10058400" cy="487045"/>
          </a:xfrm>
        </p:spPr>
        <p:txBody>
          <a:bodyPr>
            <a:normAutofit fontScale="90000"/>
          </a:bodyPr>
          <a:lstStyle/>
          <a:p>
            <a:pPr algn="ctr"/>
            <a:r>
              <a:rPr lang="en-IN" altLang="en-US" sz="3555" dirty="0">
                <a:solidFill>
                  <a:srgbClr val="002060"/>
                </a:solidFill>
                <a:latin typeface="Times New Roman" panose="02020603050405020304" pitchFamily="18" charset="0"/>
                <a:cs typeface="Times New Roman" panose="02020603050405020304" pitchFamily="18" charset="0"/>
              </a:rPr>
              <a:t>Pair plot and Scatter plot for Income ~ Expense ~Age</a:t>
            </a:r>
          </a:p>
        </p:txBody>
      </p:sp>
      <p:pic>
        <p:nvPicPr>
          <p:cNvPr id="4" name="Content Placeholder 3" descr="Screenshot 2023-06-21 181438"/>
          <p:cNvPicPr>
            <a:picLocks noGrp="1" noChangeAspect="1"/>
          </p:cNvPicPr>
          <p:nvPr>
            <p:ph sz="half" idx="1"/>
          </p:nvPr>
        </p:nvPicPr>
        <p:blipFill>
          <a:blip r:embed="rId2"/>
          <a:stretch>
            <a:fillRect/>
          </a:stretch>
        </p:blipFill>
        <p:spPr>
          <a:xfrm>
            <a:off x="158750" y="591185"/>
            <a:ext cx="5200015" cy="5675629"/>
          </a:xfrm>
          <a:prstGeom prst="rect">
            <a:avLst/>
          </a:prstGeom>
        </p:spPr>
      </p:pic>
      <p:pic>
        <p:nvPicPr>
          <p:cNvPr id="6" name="Content Placeholder 5" descr="Screenshot 2023-06-21 181519"/>
          <p:cNvPicPr>
            <a:picLocks noGrp="1" noChangeAspect="1"/>
          </p:cNvPicPr>
          <p:nvPr>
            <p:ph sz="half" idx="2"/>
          </p:nvPr>
        </p:nvPicPr>
        <p:blipFill>
          <a:blip r:embed="rId3"/>
          <a:stretch>
            <a:fillRect/>
          </a:stretch>
        </p:blipFill>
        <p:spPr>
          <a:xfrm>
            <a:off x="5359400" y="591185"/>
            <a:ext cx="6489065" cy="2516505"/>
          </a:xfrm>
          <a:prstGeom prst="rect">
            <a:avLst/>
          </a:prstGeom>
        </p:spPr>
      </p:pic>
      <p:pic>
        <p:nvPicPr>
          <p:cNvPr id="8" name="Picture 7" descr="Screenshot 2023-06-21 181627"/>
          <p:cNvPicPr>
            <a:picLocks noChangeAspect="1"/>
          </p:cNvPicPr>
          <p:nvPr/>
        </p:nvPicPr>
        <p:blipFill>
          <a:blip r:embed="rId4"/>
          <a:stretch>
            <a:fillRect/>
          </a:stretch>
        </p:blipFill>
        <p:spPr>
          <a:xfrm>
            <a:off x="5359400" y="3107689"/>
            <a:ext cx="6489065" cy="31591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97280" y="114935"/>
            <a:ext cx="10058400" cy="588010"/>
          </a:xfrm>
        </p:spPr>
        <p:txBody>
          <a:bodyPr>
            <a:normAutofit/>
          </a:bodyPr>
          <a:lstStyle/>
          <a:p>
            <a:pPr algn="ctr"/>
            <a:r>
              <a:rPr lang="en-IN" altLang="en-US" sz="3555">
                <a:solidFill>
                  <a:srgbClr val="002060"/>
                </a:solidFill>
                <a:latin typeface="Times New Roman" panose="02020603050405020304" pitchFamily="18" charset="0"/>
                <a:cs typeface="Times New Roman" panose="02020603050405020304" pitchFamily="18" charset="0"/>
              </a:rPr>
              <a:t>Histplot And Pieplot For Education Status</a:t>
            </a:r>
          </a:p>
        </p:txBody>
      </p:sp>
      <p:pic>
        <p:nvPicPr>
          <p:cNvPr id="4" name="Content Placeholder 3" descr="Screenshot 2023-06-21 181652"/>
          <p:cNvPicPr>
            <a:picLocks noGrp="1" noChangeAspect="1"/>
          </p:cNvPicPr>
          <p:nvPr>
            <p:ph sz="half" idx="1"/>
          </p:nvPr>
        </p:nvPicPr>
        <p:blipFill>
          <a:blip r:embed="rId2"/>
          <a:stretch>
            <a:fillRect/>
          </a:stretch>
        </p:blipFill>
        <p:spPr>
          <a:xfrm>
            <a:off x="742950" y="803910"/>
            <a:ext cx="5292090" cy="5514340"/>
          </a:xfrm>
          <a:prstGeom prst="rect">
            <a:avLst/>
          </a:prstGeom>
        </p:spPr>
      </p:pic>
      <p:pic>
        <p:nvPicPr>
          <p:cNvPr id="6" name="Content Placeholder 5" descr="Screenshot 2023-06-21 181711"/>
          <p:cNvPicPr>
            <a:picLocks noGrp="1" noChangeAspect="1"/>
          </p:cNvPicPr>
          <p:nvPr>
            <p:ph sz="half" idx="2"/>
          </p:nvPr>
        </p:nvPicPr>
        <p:blipFill>
          <a:blip r:embed="rId3"/>
          <a:stretch>
            <a:fillRect/>
          </a:stretch>
        </p:blipFill>
        <p:spPr>
          <a:xfrm>
            <a:off x="6035675" y="803910"/>
            <a:ext cx="5413375" cy="55143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36525"/>
            <a:ext cx="10058400" cy="678815"/>
          </a:xfrm>
        </p:spPr>
        <p:txBody>
          <a:bodyPr>
            <a:normAutofit fontScale="90000"/>
          </a:bodyPr>
          <a:lstStyle/>
          <a:p>
            <a:pPr algn="ctr"/>
            <a:r>
              <a:rPr lang="en-US" dirty="0">
                <a:solidFill>
                  <a:srgbClr val="002060"/>
                </a:solidFill>
                <a:latin typeface="Times New Roman" panose="02020603050405020304" pitchFamily="18" charset="0"/>
                <a:cs typeface="Times New Roman" panose="02020603050405020304" pitchFamily="18" charset="0"/>
              </a:rPr>
              <a:t>Outlier Detection</a:t>
            </a:r>
          </a:p>
        </p:txBody>
      </p:sp>
      <p:pic>
        <p:nvPicPr>
          <p:cNvPr id="4" name="Content Placeholder 3" descr="Screenshot 2023-06-21 182250"/>
          <p:cNvPicPr>
            <a:picLocks noGrp="1" noChangeAspect="1"/>
          </p:cNvPicPr>
          <p:nvPr>
            <p:ph sz="half" idx="1"/>
          </p:nvPr>
        </p:nvPicPr>
        <p:blipFill>
          <a:blip r:embed="rId2"/>
          <a:stretch>
            <a:fillRect/>
          </a:stretch>
        </p:blipFill>
        <p:spPr>
          <a:xfrm>
            <a:off x="191135" y="814705"/>
            <a:ext cx="3787140" cy="5511165"/>
          </a:xfrm>
          <a:prstGeom prst="rect">
            <a:avLst/>
          </a:prstGeom>
        </p:spPr>
      </p:pic>
      <p:pic>
        <p:nvPicPr>
          <p:cNvPr id="5" name="Content Placeholder 4" descr="Screenshot 2023-06-21 182310"/>
          <p:cNvPicPr>
            <a:picLocks noGrp="1" noChangeAspect="1"/>
          </p:cNvPicPr>
          <p:nvPr>
            <p:ph sz="half" idx="2"/>
          </p:nvPr>
        </p:nvPicPr>
        <p:blipFill>
          <a:blip r:embed="rId3"/>
          <a:stretch>
            <a:fillRect/>
          </a:stretch>
        </p:blipFill>
        <p:spPr>
          <a:xfrm>
            <a:off x="3978275" y="815340"/>
            <a:ext cx="4105275" cy="5510530"/>
          </a:xfrm>
          <a:prstGeom prst="rect">
            <a:avLst/>
          </a:prstGeom>
        </p:spPr>
      </p:pic>
      <p:pic>
        <p:nvPicPr>
          <p:cNvPr id="6" name="Picture 5" descr="Screenshot 2023-06-21 182331"/>
          <p:cNvPicPr>
            <a:picLocks noChangeAspect="1"/>
          </p:cNvPicPr>
          <p:nvPr/>
        </p:nvPicPr>
        <p:blipFill>
          <a:blip r:embed="rId4"/>
          <a:stretch>
            <a:fillRect/>
          </a:stretch>
        </p:blipFill>
        <p:spPr>
          <a:xfrm>
            <a:off x="7971790" y="814070"/>
            <a:ext cx="3864610" cy="55118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14300"/>
            <a:ext cx="10058400" cy="762393"/>
          </a:xfrm>
        </p:spPr>
        <p:txBody>
          <a:bodyPr>
            <a:normAutofit/>
          </a:bodyPr>
          <a:lstStyle/>
          <a:p>
            <a:pPr algn="ctr"/>
            <a:r>
              <a:rPr lang="en-US" sz="4400" dirty="0">
                <a:solidFill>
                  <a:srgbClr val="002060"/>
                </a:solidFill>
                <a:latin typeface="Times New Roman" panose="02020603050405020304" pitchFamily="18" charset="0"/>
                <a:cs typeface="Times New Roman" panose="02020603050405020304" pitchFamily="18" charset="0"/>
              </a:rPr>
              <a:t>Treating Outliers with Capping Method</a:t>
            </a:r>
          </a:p>
        </p:txBody>
      </p:sp>
      <p:pic>
        <p:nvPicPr>
          <p:cNvPr id="4" name="Content Placeholder 3" descr="Screenshot 2023-06-21 182553"/>
          <p:cNvPicPr>
            <a:picLocks noGrp="1" noChangeAspect="1"/>
          </p:cNvPicPr>
          <p:nvPr>
            <p:ph sz="half" idx="1"/>
          </p:nvPr>
        </p:nvPicPr>
        <p:blipFill>
          <a:blip r:embed="rId2"/>
          <a:stretch>
            <a:fillRect/>
          </a:stretch>
        </p:blipFill>
        <p:spPr>
          <a:xfrm>
            <a:off x="810706" y="1027522"/>
            <a:ext cx="4950650" cy="3420653"/>
          </a:xfrm>
          <a:prstGeom prst="rect">
            <a:avLst/>
          </a:prstGeom>
        </p:spPr>
      </p:pic>
      <p:pic>
        <p:nvPicPr>
          <p:cNvPr id="5" name="Content Placeholder 4" descr="Screenshot 2023-06-21 182630"/>
          <p:cNvPicPr>
            <a:picLocks noGrp="1" noChangeAspect="1"/>
          </p:cNvPicPr>
          <p:nvPr>
            <p:ph sz="half" idx="2"/>
          </p:nvPr>
        </p:nvPicPr>
        <p:blipFill>
          <a:blip r:embed="rId3"/>
          <a:stretch>
            <a:fillRect/>
          </a:stretch>
        </p:blipFill>
        <p:spPr>
          <a:xfrm>
            <a:off x="810705" y="4600281"/>
            <a:ext cx="4950650" cy="1721780"/>
          </a:xfrm>
          <a:prstGeom prst="rect">
            <a:avLst/>
          </a:prstGeom>
        </p:spPr>
      </p:pic>
      <p:pic>
        <p:nvPicPr>
          <p:cNvPr id="6" name="Picture 5" descr="Screenshot 2023-06-21 182650"/>
          <p:cNvPicPr>
            <a:picLocks noChangeAspect="1"/>
          </p:cNvPicPr>
          <p:nvPr/>
        </p:nvPicPr>
        <p:blipFill>
          <a:blip r:embed="rId4"/>
          <a:stretch>
            <a:fillRect/>
          </a:stretch>
        </p:blipFill>
        <p:spPr>
          <a:xfrm>
            <a:off x="5883275" y="1027522"/>
            <a:ext cx="5394325" cy="2041433"/>
          </a:xfrm>
          <a:prstGeom prst="rect">
            <a:avLst/>
          </a:prstGeom>
        </p:spPr>
      </p:pic>
      <p:pic>
        <p:nvPicPr>
          <p:cNvPr id="7" name="Picture 6" descr="Screenshot 2023-06-21 182707"/>
          <p:cNvPicPr>
            <a:picLocks noChangeAspect="1"/>
          </p:cNvPicPr>
          <p:nvPr/>
        </p:nvPicPr>
        <p:blipFill>
          <a:blip r:embed="rId5"/>
          <a:stretch>
            <a:fillRect/>
          </a:stretch>
        </p:blipFill>
        <p:spPr>
          <a:xfrm>
            <a:off x="5883275" y="3068955"/>
            <a:ext cx="5393690" cy="31388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5540" y="537845"/>
            <a:ext cx="10058400" cy="734060"/>
          </a:xfrm>
        </p:spPr>
        <p:txBody>
          <a:bodyPr>
            <a:normAutofit/>
          </a:bodyPr>
          <a:lstStyle/>
          <a:p>
            <a:pPr algn="ctr"/>
            <a:r>
              <a:rPr lang="en-US" sz="4000" dirty="0">
                <a:solidFill>
                  <a:srgbClr val="002060"/>
                </a:solidFill>
                <a:latin typeface="Times New Roman" panose="02020603050405020304" pitchFamily="18" charset="0"/>
                <a:cs typeface="Times New Roman" panose="02020603050405020304" pitchFamily="18" charset="0"/>
              </a:rPr>
              <a:t>Encoding</a:t>
            </a:r>
            <a:r>
              <a:rPr lang="en-IN" altLang="en-US" sz="4000" dirty="0">
                <a:solidFill>
                  <a:srgbClr val="002060"/>
                </a:solidFill>
                <a:latin typeface="Times New Roman" panose="02020603050405020304" pitchFamily="18" charset="0"/>
                <a:cs typeface="Times New Roman" panose="02020603050405020304" pitchFamily="18" charset="0"/>
              </a:rPr>
              <a:t> </a:t>
            </a:r>
            <a:r>
              <a:rPr lang="en-US" sz="4000" dirty="0">
                <a:solidFill>
                  <a:srgbClr val="002060"/>
                </a:solidFill>
                <a:latin typeface="Times New Roman" panose="02020603050405020304" pitchFamily="18" charset="0"/>
                <a:cs typeface="Times New Roman" panose="02020603050405020304" pitchFamily="18" charset="0"/>
              </a:rPr>
              <a:t>for Categorical Column</a:t>
            </a:r>
          </a:p>
        </p:txBody>
      </p:sp>
      <p:pic>
        <p:nvPicPr>
          <p:cNvPr id="4" name="Content Placeholder 3" descr="Screenshot 2023-06-21 182929"/>
          <p:cNvPicPr>
            <a:picLocks noGrp="1" noChangeAspect="1"/>
          </p:cNvPicPr>
          <p:nvPr>
            <p:ph sz="half" idx="1"/>
          </p:nvPr>
        </p:nvPicPr>
        <p:blipFill>
          <a:blip r:embed="rId2"/>
          <a:stretch>
            <a:fillRect/>
          </a:stretch>
        </p:blipFill>
        <p:spPr>
          <a:xfrm>
            <a:off x="4314825" y="1814830"/>
            <a:ext cx="6988175" cy="4273614"/>
          </a:xfrm>
          <a:prstGeom prst="rect">
            <a:avLst/>
          </a:prstGeom>
        </p:spPr>
      </p:pic>
      <p:pic>
        <p:nvPicPr>
          <p:cNvPr id="5" name="Content Placeholder 4" descr="Screenshot 2023-06-21 182940"/>
          <p:cNvPicPr>
            <a:picLocks noGrp="1" noChangeAspect="1"/>
          </p:cNvPicPr>
          <p:nvPr>
            <p:ph sz="half" idx="2"/>
          </p:nvPr>
        </p:nvPicPr>
        <p:blipFill>
          <a:blip r:embed="rId3"/>
          <a:stretch>
            <a:fillRect/>
          </a:stretch>
        </p:blipFill>
        <p:spPr>
          <a:xfrm>
            <a:off x="480768" y="1814830"/>
            <a:ext cx="3834058" cy="4465320"/>
          </a:xfrm>
          <a:prstGeom prst="rect">
            <a:avLst/>
          </a:prstGeom>
        </p:spPr>
      </p:pic>
      <p:cxnSp>
        <p:nvCxnSpPr>
          <p:cNvPr id="3" name="Straight Connector 2"/>
          <p:cNvCxnSpPr/>
          <p:nvPr/>
        </p:nvCxnSpPr>
        <p:spPr>
          <a:xfrm>
            <a:off x="1145540" y="1733550"/>
            <a:ext cx="10092055" cy="127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097280" y="173261"/>
            <a:ext cx="10058400" cy="731520"/>
          </a:xfrm>
        </p:spPr>
        <p:txBody>
          <a:bodyPr>
            <a:normAutofit/>
          </a:bodyPr>
          <a:lstStyle/>
          <a:p>
            <a:pPr algn="ctr"/>
            <a:r>
              <a:rPr lang="en-IN" altLang="en-US" dirty="0">
                <a:solidFill>
                  <a:srgbClr val="002060"/>
                </a:solidFill>
                <a:latin typeface="Times New Roman" panose="02020603050405020304" pitchFamily="18" charset="0"/>
                <a:cs typeface="Times New Roman" panose="02020603050405020304" pitchFamily="18" charset="0"/>
              </a:rPr>
              <a:t>Correlation</a:t>
            </a:r>
          </a:p>
        </p:txBody>
      </p:sp>
      <p:pic>
        <p:nvPicPr>
          <p:cNvPr id="7" name="Content Placeholder 6" descr="Screenshot 2023-06-21 183014"/>
          <p:cNvPicPr>
            <a:picLocks noGrp="1" noChangeAspect="1"/>
          </p:cNvPicPr>
          <p:nvPr>
            <p:ph sz="half" idx="1"/>
          </p:nvPr>
        </p:nvPicPr>
        <p:blipFill>
          <a:blip r:embed="rId3"/>
          <a:stretch>
            <a:fillRect/>
          </a:stretch>
        </p:blipFill>
        <p:spPr>
          <a:xfrm>
            <a:off x="593889" y="735291"/>
            <a:ext cx="5154766" cy="5569624"/>
          </a:xfrm>
          <a:prstGeom prst="rect">
            <a:avLst/>
          </a:prstGeom>
        </p:spPr>
      </p:pic>
      <p:pic>
        <p:nvPicPr>
          <p:cNvPr id="6" name="Content Placeholder 5" descr="Screenshot 2023-06-21 182958"/>
          <p:cNvPicPr>
            <a:picLocks noGrp="1" noChangeAspect="1"/>
          </p:cNvPicPr>
          <p:nvPr>
            <p:ph sz="half" idx="2"/>
          </p:nvPr>
        </p:nvPicPr>
        <p:blipFill>
          <a:blip r:embed="rId4"/>
          <a:stretch>
            <a:fillRect/>
          </a:stretch>
        </p:blipFill>
        <p:spPr>
          <a:xfrm>
            <a:off x="5748655" y="735291"/>
            <a:ext cx="5849456" cy="557025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776797"/>
            <a:ext cx="10058400" cy="843343"/>
          </a:xfrm>
        </p:spPr>
        <p:txBody>
          <a:bodyPr/>
          <a:lstStyle/>
          <a:p>
            <a:pPr algn="ctr"/>
            <a:r>
              <a:rPr lang="en-US" dirty="0">
                <a:solidFill>
                  <a:srgbClr val="002060"/>
                </a:solidFill>
                <a:latin typeface="Times New Roman" panose="02020603050405020304" pitchFamily="18" charset="0"/>
                <a:cs typeface="Times New Roman" panose="02020603050405020304" pitchFamily="18" charset="0"/>
              </a:rPr>
              <a:t>FEATURE SCALING</a:t>
            </a:r>
          </a:p>
        </p:txBody>
      </p:sp>
      <p:pic>
        <p:nvPicPr>
          <p:cNvPr id="4" name="Content Placeholder 3" descr="Screenshot 2023-06-21 183226"/>
          <p:cNvPicPr>
            <a:picLocks noGrp="1" noChangeAspect="1"/>
          </p:cNvPicPr>
          <p:nvPr>
            <p:ph sz="half" idx="1"/>
          </p:nvPr>
        </p:nvPicPr>
        <p:blipFill>
          <a:blip r:embed="rId2"/>
          <a:stretch>
            <a:fillRect/>
          </a:stretch>
        </p:blipFill>
        <p:spPr>
          <a:xfrm>
            <a:off x="1145540" y="4315460"/>
            <a:ext cx="7170027" cy="2008505"/>
          </a:xfrm>
          <a:prstGeom prst="rect">
            <a:avLst/>
          </a:prstGeom>
        </p:spPr>
      </p:pic>
      <p:pic>
        <p:nvPicPr>
          <p:cNvPr id="5" name="Content Placeholder 4" descr="Screenshot 2023-06-21 183244"/>
          <p:cNvPicPr>
            <a:picLocks noGrp="1" noChangeAspect="1"/>
          </p:cNvPicPr>
          <p:nvPr>
            <p:ph sz="half" idx="2"/>
          </p:nvPr>
        </p:nvPicPr>
        <p:blipFill>
          <a:blip r:embed="rId3"/>
          <a:stretch>
            <a:fillRect/>
          </a:stretch>
        </p:blipFill>
        <p:spPr>
          <a:xfrm>
            <a:off x="1097279" y="1733550"/>
            <a:ext cx="7170027" cy="2581910"/>
          </a:xfrm>
          <a:prstGeom prst="rect">
            <a:avLst/>
          </a:prstGeom>
        </p:spPr>
      </p:pic>
      <p:cxnSp>
        <p:nvCxnSpPr>
          <p:cNvPr id="3" name="Straight Connector 2"/>
          <p:cNvCxnSpPr/>
          <p:nvPr/>
        </p:nvCxnSpPr>
        <p:spPr>
          <a:xfrm>
            <a:off x="1145540" y="1733550"/>
            <a:ext cx="10092055" cy="127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385"/>
            <a:ext cx="10058400" cy="742315"/>
          </a:xfrm>
        </p:spPr>
        <p:txBody>
          <a:bodyPr>
            <a:normAutofit/>
          </a:bodyPr>
          <a:lstStyle/>
          <a:p>
            <a:pPr algn="ctr"/>
            <a:r>
              <a:rPr lang="en-US" dirty="0">
                <a:solidFill>
                  <a:srgbClr val="002060"/>
                </a:solidFill>
                <a:latin typeface="Times New Roman" panose="02020603050405020304" pitchFamily="18" charset="0"/>
                <a:cs typeface="Times New Roman" panose="02020603050405020304" pitchFamily="18" charset="0"/>
              </a:rPr>
              <a:t>Dimensionality Reduction (PCA)</a:t>
            </a:r>
          </a:p>
        </p:txBody>
      </p:sp>
      <p:pic>
        <p:nvPicPr>
          <p:cNvPr id="4" name="Content Placeholder 3" descr="Screenshot 2023-06-21 183437"/>
          <p:cNvPicPr>
            <a:picLocks noGrp="1" noChangeAspect="1"/>
          </p:cNvPicPr>
          <p:nvPr>
            <p:ph sz="half" idx="1"/>
          </p:nvPr>
        </p:nvPicPr>
        <p:blipFill>
          <a:blip r:embed="rId2"/>
          <a:stretch>
            <a:fillRect/>
          </a:stretch>
        </p:blipFill>
        <p:spPr>
          <a:xfrm>
            <a:off x="323654" y="1261745"/>
            <a:ext cx="3241871" cy="4799690"/>
          </a:xfrm>
          <a:prstGeom prst="rect">
            <a:avLst/>
          </a:prstGeom>
        </p:spPr>
      </p:pic>
      <p:pic>
        <p:nvPicPr>
          <p:cNvPr id="5" name="Content Placeholder 4" descr="Screenshot 2023-06-21 183452"/>
          <p:cNvPicPr>
            <a:picLocks noGrp="1" noChangeAspect="1"/>
          </p:cNvPicPr>
          <p:nvPr>
            <p:ph sz="half" idx="2"/>
          </p:nvPr>
        </p:nvPicPr>
        <p:blipFill>
          <a:blip r:embed="rId3"/>
          <a:stretch>
            <a:fillRect/>
          </a:stretch>
        </p:blipFill>
        <p:spPr>
          <a:xfrm>
            <a:off x="3565525" y="1261744"/>
            <a:ext cx="3683686" cy="4799689"/>
          </a:xfrm>
          <a:prstGeom prst="rect">
            <a:avLst/>
          </a:prstGeom>
        </p:spPr>
      </p:pic>
      <p:pic>
        <p:nvPicPr>
          <p:cNvPr id="6" name="Picture 5" descr="Screenshot 2023-06-21 183507"/>
          <p:cNvPicPr>
            <a:picLocks noChangeAspect="1"/>
          </p:cNvPicPr>
          <p:nvPr/>
        </p:nvPicPr>
        <p:blipFill>
          <a:blip r:embed="rId4"/>
          <a:stretch>
            <a:fillRect/>
          </a:stretch>
        </p:blipFill>
        <p:spPr>
          <a:xfrm>
            <a:off x="7249211" y="1261745"/>
            <a:ext cx="4619135" cy="479968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97915" y="159541"/>
            <a:ext cx="10058400" cy="650240"/>
          </a:xfrm>
        </p:spPr>
        <p:txBody>
          <a:bodyPr>
            <a:normAutofit fontScale="90000"/>
          </a:bodyPr>
          <a:lstStyle/>
          <a:p>
            <a:pPr algn="ctr"/>
            <a:r>
              <a:rPr lang="en-IN" altLang="en-US" sz="4400" dirty="0" err="1">
                <a:solidFill>
                  <a:srgbClr val="002060"/>
                </a:solidFill>
                <a:latin typeface="Times New Roman" panose="02020603050405020304" pitchFamily="18" charset="0"/>
                <a:cs typeface="Times New Roman" panose="02020603050405020304" pitchFamily="18" charset="0"/>
              </a:rPr>
              <a:t>Barplot</a:t>
            </a:r>
            <a:r>
              <a:rPr lang="en-IN" altLang="en-US" sz="4400" dirty="0">
                <a:solidFill>
                  <a:srgbClr val="002060"/>
                </a:solidFill>
                <a:latin typeface="Times New Roman" panose="02020603050405020304" pitchFamily="18" charset="0"/>
                <a:cs typeface="Times New Roman" panose="02020603050405020304" pitchFamily="18" charset="0"/>
              </a:rPr>
              <a:t>, Scatterplot  for Variance (PCA)</a:t>
            </a:r>
          </a:p>
        </p:txBody>
      </p:sp>
      <p:pic>
        <p:nvPicPr>
          <p:cNvPr id="4" name="Content Placeholder 3" descr="Screenshot 2023-06-21 183517"/>
          <p:cNvPicPr>
            <a:picLocks noGrp="1" noChangeAspect="1"/>
          </p:cNvPicPr>
          <p:nvPr>
            <p:ph sz="half" idx="1"/>
          </p:nvPr>
        </p:nvPicPr>
        <p:blipFill>
          <a:blip r:embed="rId2"/>
          <a:stretch>
            <a:fillRect/>
          </a:stretch>
        </p:blipFill>
        <p:spPr>
          <a:xfrm>
            <a:off x="443865" y="876693"/>
            <a:ext cx="5518150" cy="5291062"/>
          </a:xfrm>
          <a:prstGeom prst="rect">
            <a:avLst/>
          </a:prstGeom>
        </p:spPr>
      </p:pic>
      <p:pic>
        <p:nvPicPr>
          <p:cNvPr id="6" name="Content Placeholder 5" descr="Screenshot 2023-06-21 183535"/>
          <p:cNvPicPr>
            <a:picLocks noGrp="1" noChangeAspect="1"/>
          </p:cNvPicPr>
          <p:nvPr>
            <p:ph sz="half" idx="2"/>
          </p:nvPr>
        </p:nvPicPr>
        <p:blipFill>
          <a:blip r:embed="rId3"/>
          <a:stretch>
            <a:fillRect/>
          </a:stretch>
        </p:blipFill>
        <p:spPr>
          <a:xfrm>
            <a:off x="5962014" y="876059"/>
            <a:ext cx="5859197" cy="529106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97280" y="286386"/>
            <a:ext cx="10058400" cy="590308"/>
          </a:xfrm>
        </p:spPr>
        <p:txBody>
          <a:bodyPr>
            <a:normAutofit fontScale="90000"/>
          </a:bodyPr>
          <a:lstStyle/>
          <a:p>
            <a:pPr algn="ctr"/>
            <a:r>
              <a:rPr lang="en-IN" altLang="en-US" sz="4400" dirty="0">
                <a:solidFill>
                  <a:srgbClr val="002060"/>
                </a:solidFill>
                <a:latin typeface="Times New Roman" panose="02020603050405020304" pitchFamily="18" charset="0"/>
                <a:cs typeface="Times New Roman" panose="02020603050405020304" pitchFamily="18" charset="0"/>
              </a:rPr>
              <a:t>3D Projection of Data Dimension Reduction</a:t>
            </a:r>
          </a:p>
        </p:txBody>
      </p:sp>
      <p:pic>
        <p:nvPicPr>
          <p:cNvPr id="8" name="Content Placeholder 7" descr="Screenshot 2023-06-21 183601"/>
          <p:cNvPicPr>
            <a:picLocks noGrp="1" noChangeAspect="1"/>
          </p:cNvPicPr>
          <p:nvPr>
            <p:ph idx="1"/>
          </p:nvPr>
        </p:nvPicPr>
        <p:blipFill>
          <a:blip r:embed="rId2"/>
          <a:stretch>
            <a:fillRect/>
          </a:stretch>
        </p:blipFill>
        <p:spPr>
          <a:xfrm>
            <a:off x="914400" y="876694"/>
            <a:ext cx="10180320" cy="558066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solidFill>
                  <a:srgbClr val="002060"/>
                </a:solidFill>
                <a:latin typeface="Times New Roman" panose="02020603050405020304" pitchFamily="18" charset="0"/>
                <a:cs typeface="Times New Roman" panose="02020603050405020304" pitchFamily="18" charset="0"/>
              </a:rPr>
              <a:t>Project Objective</a:t>
            </a:r>
          </a:p>
        </p:txBody>
      </p:sp>
      <p:sp>
        <p:nvSpPr>
          <p:cNvPr id="3" name="Content Placeholder 2"/>
          <p:cNvSpPr>
            <a:spLocks noGrp="1"/>
          </p:cNvSpPr>
          <p:nvPr>
            <p:ph idx="1"/>
          </p:nvPr>
        </p:nvSpPr>
        <p:spPr>
          <a:xfrm>
            <a:off x="1097280" y="1968285"/>
            <a:ext cx="10058400" cy="3009699"/>
          </a:xfrm>
        </p:spPr>
        <p:txBody>
          <a:bodyPr/>
          <a:lstStyle/>
          <a:p>
            <a:pPr marL="0" indent="0" algn="just">
              <a:buNone/>
            </a:pPr>
            <a:r>
              <a:rPr lang="en-US" sz="2800" dirty="0">
                <a:solidFill>
                  <a:schemeClr val="tx1"/>
                </a:solidFill>
                <a:latin typeface="Times New Roman" panose="02020603050405020304" pitchFamily="18" charset="0"/>
                <a:cs typeface="Times New Roman" panose="02020603050405020304" pitchFamily="18" charset="0"/>
              </a:rPr>
              <a:t>Customer Personality Analysis is a detailed analysis of a company’s ideal customers. It helps a business to better understand its customers and makes it easier for them to modify products according to the specific needs, behaviors and concerns of different types of customers.</a:t>
            </a:r>
          </a:p>
          <a:p>
            <a:endParaRPr lang="en-IN" dirty="0">
              <a:solidFill>
                <a:schemeClr val="tx1"/>
              </a:solidFill>
            </a:endParaRPr>
          </a:p>
        </p:txBody>
      </p:sp>
      <p:cxnSp>
        <p:nvCxnSpPr>
          <p:cNvPr id="4" name="Straight Connector 3"/>
          <p:cNvCxnSpPr/>
          <p:nvPr/>
        </p:nvCxnSpPr>
        <p:spPr>
          <a:xfrm>
            <a:off x="1145540" y="1733550"/>
            <a:ext cx="10031730" cy="30480"/>
          </a:xfrm>
          <a:prstGeom prst="line">
            <a:avLst/>
          </a:prstGeom>
        </p:spPr>
        <p:style>
          <a:lnRef idx="3">
            <a:schemeClr val="dk1"/>
          </a:lnRef>
          <a:fillRef idx="0">
            <a:schemeClr val="dk1"/>
          </a:fillRef>
          <a:effectRef idx="2">
            <a:schemeClr val="dk1"/>
          </a:effectRef>
          <a:fontRef idx="minor">
            <a:schemeClr val="tx1"/>
          </a:fontRef>
        </p:style>
      </p:cxnSp>
      <p:sp>
        <p:nvSpPr>
          <p:cNvPr id="5" name="Text Box 4"/>
          <p:cNvSpPr txBox="1"/>
          <p:nvPr/>
        </p:nvSpPr>
        <p:spPr>
          <a:xfrm>
            <a:off x="232410" y="2363470"/>
            <a:ext cx="309880" cy="368300"/>
          </a:xfrm>
          <a:prstGeom prst="rect">
            <a:avLst/>
          </a:prstGeom>
          <a:noFill/>
        </p:spPr>
        <p:txBody>
          <a:bodyPr wrap="none" rtlCol="0">
            <a:spAutoFit/>
          </a:bodyPr>
          <a:lstStyle/>
          <a:p>
            <a:endParaRPr lang="en-US"/>
          </a:p>
        </p:txBody>
      </p:sp>
      <p:sp>
        <p:nvSpPr>
          <p:cNvPr id="6" name="TextBox 5">
            <a:extLst>
              <a:ext uri="{FF2B5EF4-FFF2-40B4-BE49-F238E27FC236}">
                <a16:creationId xmlns:a16="http://schemas.microsoft.com/office/drawing/2014/main" id="{08BCD326-3E8F-415C-E2B1-C1DD3E41FF4C}"/>
              </a:ext>
            </a:extLst>
          </p:cNvPr>
          <p:cNvSpPr txBox="1"/>
          <p:nvPr/>
        </p:nvSpPr>
        <p:spPr>
          <a:xfrm>
            <a:off x="894918" y="4177765"/>
            <a:ext cx="10282352" cy="954107"/>
          </a:xfrm>
          <a:prstGeom prst="rect">
            <a:avLst/>
          </a:prstGeom>
          <a:noFill/>
        </p:spPr>
        <p:txBody>
          <a:bodyPr wrap="square" rtlCol="0">
            <a:spAutoFit/>
          </a:bodyPr>
          <a:lstStyle/>
          <a:p>
            <a:r>
              <a:rPr lang="en-IN" sz="2800" dirty="0">
                <a:solidFill>
                  <a:srgbClr val="C00000"/>
                </a:solidFill>
                <a:latin typeface="Times New Roman" panose="02020603050405020304" pitchFamily="18" charset="0"/>
                <a:cs typeface="Times New Roman" panose="02020603050405020304" pitchFamily="18" charset="0"/>
              </a:rPr>
              <a:t>Target-</a:t>
            </a:r>
          </a:p>
          <a:p>
            <a:r>
              <a:rPr lang="en-IN" sz="2800" dirty="0">
                <a:latin typeface="Times New Roman" panose="02020603050405020304" pitchFamily="18" charset="0"/>
                <a:cs typeface="Times New Roman" panose="02020603050405020304" pitchFamily="18" charset="0"/>
              </a:rPr>
              <a:t>To Perform the clustering to summarize the customer Segments</a:t>
            </a:r>
            <a:r>
              <a:rPr lang="en-IN" dirty="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385"/>
            <a:ext cx="10058400" cy="771525"/>
          </a:xfrm>
        </p:spPr>
        <p:txBody>
          <a:bodyPr>
            <a:normAutofit/>
          </a:bodyPr>
          <a:lstStyle/>
          <a:p>
            <a:pPr algn="ctr"/>
            <a:r>
              <a:rPr lang="en-US" dirty="0">
                <a:solidFill>
                  <a:srgbClr val="002060"/>
                </a:solidFill>
                <a:latin typeface="Times New Roman" panose="02020603050405020304" pitchFamily="18" charset="0"/>
                <a:cs typeface="Times New Roman" panose="02020603050405020304" pitchFamily="18" charset="0"/>
              </a:rPr>
              <a:t>Clustering</a:t>
            </a:r>
          </a:p>
        </p:txBody>
      </p:sp>
      <p:pic>
        <p:nvPicPr>
          <p:cNvPr id="4" name="Content Placeholder 3" descr="Screenshot 2023-06-21 184131"/>
          <p:cNvPicPr>
            <a:picLocks noGrp="1" noChangeAspect="1"/>
          </p:cNvPicPr>
          <p:nvPr>
            <p:ph sz="half" idx="1"/>
          </p:nvPr>
        </p:nvPicPr>
        <p:blipFill>
          <a:blip r:embed="rId2"/>
          <a:stretch>
            <a:fillRect/>
          </a:stretch>
        </p:blipFill>
        <p:spPr>
          <a:xfrm>
            <a:off x="452487" y="1159498"/>
            <a:ext cx="5467546" cy="4703320"/>
          </a:xfrm>
          <a:prstGeom prst="rect">
            <a:avLst/>
          </a:prstGeom>
        </p:spPr>
      </p:pic>
      <p:pic>
        <p:nvPicPr>
          <p:cNvPr id="5" name="Content Placeholder 4" descr="Screenshot 2023-06-21 184155"/>
          <p:cNvPicPr>
            <a:picLocks noGrp="1" noChangeAspect="1"/>
          </p:cNvPicPr>
          <p:nvPr>
            <p:ph sz="half" idx="2"/>
          </p:nvPr>
        </p:nvPicPr>
        <p:blipFill>
          <a:blip r:embed="rId3"/>
          <a:stretch>
            <a:fillRect/>
          </a:stretch>
        </p:blipFill>
        <p:spPr>
          <a:xfrm>
            <a:off x="6003924" y="1159498"/>
            <a:ext cx="5836141" cy="5071620"/>
          </a:xfrm>
          <a:prstGeom prst="rect">
            <a:avLst/>
          </a:prstGeom>
        </p:spPr>
      </p:pic>
      <p:sp>
        <p:nvSpPr>
          <p:cNvPr id="6" name="Text Box 5"/>
          <p:cNvSpPr txBox="1"/>
          <p:nvPr/>
        </p:nvSpPr>
        <p:spPr>
          <a:xfrm>
            <a:off x="1021866" y="5862818"/>
            <a:ext cx="4185285" cy="368300"/>
          </a:xfrm>
          <a:prstGeom prst="rect">
            <a:avLst/>
          </a:prstGeom>
          <a:noFill/>
        </p:spPr>
        <p:txBody>
          <a:bodyPr wrap="none" rtlCol="0">
            <a:spAutoFit/>
          </a:bodyPr>
          <a:lstStyle/>
          <a:p>
            <a:r>
              <a:rPr lang="en-IN" altLang="en-US">
                <a:latin typeface="Times New Roman" panose="02020603050405020304" pitchFamily="18" charset="0"/>
                <a:cs typeface="Times New Roman" panose="02020603050405020304" pitchFamily="18" charset="0"/>
              </a:rPr>
              <a:t>K Means Clustering using ELBOW method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097280" y="286385"/>
            <a:ext cx="10058400" cy="721360"/>
          </a:xfrm>
        </p:spPr>
        <p:txBody>
          <a:bodyPr>
            <a:normAutofit/>
          </a:bodyPr>
          <a:lstStyle/>
          <a:p>
            <a:pPr algn="ctr"/>
            <a:r>
              <a:rPr lang="en-IN" altLang="en-US" dirty="0">
                <a:solidFill>
                  <a:srgbClr val="002060"/>
                </a:solidFill>
                <a:latin typeface="Times New Roman" panose="02020603050405020304" pitchFamily="18" charset="0"/>
                <a:cs typeface="Times New Roman" panose="02020603050405020304" pitchFamily="18" charset="0"/>
              </a:rPr>
              <a:t>Distribution of Clusters</a:t>
            </a:r>
          </a:p>
        </p:txBody>
      </p:sp>
      <p:pic>
        <p:nvPicPr>
          <p:cNvPr id="5" name="Content Placeholder 4" descr="Screenshot 2023-06-21 184213"/>
          <p:cNvPicPr>
            <a:picLocks noGrp="1" noChangeAspect="1"/>
          </p:cNvPicPr>
          <p:nvPr>
            <p:ph sz="half" idx="1"/>
          </p:nvPr>
        </p:nvPicPr>
        <p:blipFill>
          <a:blip r:embed="rId2"/>
          <a:stretch>
            <a:fillRect/>
          </a:stretch>
        </p:blipFill>
        <p:spPr>
          <a:xfrm>
            <a:off x="160255" y="1132841"/>
            <a:ext cx="5686068" cy="5148580"/>
          </a:xfrm>
          <a:prstGeom prst="rect">
            <a:avLst/>
          </a:prstGeom>
        </p:spPr>
      </p:pic>
      <p:pic>
        <p:nvPicPr>
          <p:cNvPr id="8" name="Content Placeholder 7" descr="Screenshot 2023-06-21 184230"/>
          <p:cNvPicPr>
            <a:picLocks noGrp="1" noChangeAspect="1"/>
          </p:cNvPicPr>
          <p:nvPr>
            <p:ph sz="half" idx="2"/>
          </p:nvPr>
        </p:nvPicPr>
        <p:blipFill>
          <a:blip r:embed="rId3"/>
          <a:stretch>
            <a:fillRect/>
          </a:stretch>
        </p:blipFill>
        <p:spPr>
          <a:xfrm>
            <a:off x="5968690" y="1132841"/>
            <a:ext cx="5945749" cy="514858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860B7-29B8-9E1B-B456-108E830959F3}"/>
              </a:ext>
            </a:extLst>
          </p:cNvPr>
          <p:cNvSpPr>
            <a:spLocks noGrp="1"/>
          </p:cNvSpPr>
          <p:nvPr>
            <p:ph type="title"/>
          </p:nvPr>
        </p:nvSpPr>
        <p:spPr>
          <a:xfrm>
            <a:off x="1097280" y="286603"/>
            <a:ext cx="10058400" cy="851533"/>
          </a:xfrm>
        </p:spPr>
        <p:txBody>
          <a:bodyPr/>
          <a:lstStyle/>
          <a:p>
            <a:pPr algn="ctr"/>
            <a:r>
              <a:rPr lang="en-IN" altLang="en-US" dirty="0">
                <a:solidFill>
                  <a:srgbClr val="002060"/>
                </a:solidFill>
                <a:latin typeface="Times New Roman" panose="02020603050405020304" pitchFamily="18" charset="0"/>
                <a:cs typeface="Times New Roman" panose="02020603050405020304" pitchFamily="18" charset="0"/>
              </a:rPr>
              <a:t>Distribution of Clusters</a:t>
            </a:r>
            <a:endParaRPr lang="en-IN" dirty="0"/>
          </a:p>
        </p:txBody>
      </p:sp>
      <p:pic>
        <p:nvPicPr>
          <p:cNvPr id="5" name="Picture 4" descr="Screenshot 2023-06-21 184251">
            <a:extLst>
              <a:ext uri="{FF2B5EF4-FFF2-40B4-BE49-F238E27FC236}">
                <a16:creationId xmlns:a16="http://schemas.microsoft.com/office/drawing/2014/main" id="{38690635-D4CB-28B1-EC29-CE0F083605D0}"/>
              </a:ext>
            </a:extLst>
          </p:cNvPr>
          <p:cNvPicPr>
            <a:picLocks noChangeAspect="1"/>
          </p:cNvPicPr>
          <p:nvPr/>
        </p:nvPicPr>
        <p:blipFill>
          <a:blip r:embed="rId2"/>
          <a:stretch>
            <a:fillRect/>
          </a:stretch>
        </p:blipFill>
        <p:spPr>
          <a:xfrm>
            <a:off x="1332689" y="1206230"/>
            <a:ext cx="8900809" cy="5116749"/>
          </a:xfrm>
          <a:prstGeom prst="rect">
            <a:avLst/>
          </a:prstGeom>
        </p:spPr>
      </p:pic>
    </p:spTree>
    <p:extLst>
      <p:ext uri="{BB962C8B-B14F-4D97-AF65-F5344CB8AC3E}">
        <p14:creationId xmlns:p14="http://schemas.microsoft.com/office/powerpoint/2010/main" val="1977856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198880"/>
          </a:xfrm>
        </p:spPr>
        <p:txBody>
          <a:bodyPr>
            <a:normAutofit fontScale="90000"/>
          </a:bodyPr>
          <a:lstStyle/>
          <a:p>
            <a:pPr algn="ctr"/>
            <a:r>
              <a:rPr lang="en-US" dirty="0">
                <a:solidFill>
                  <a:srgbClr val="002060"/>
                </a:solidFill>
                <a:latin typeface="Times New Roman" panose="02020603050405020304" pitchFamily="18" charset="0"/>
                <a:cs typeface="Times New Roman" panose="02020603050405020304" pitchFamily="18" charset="0"/>
              </a:rPr>
              <a:t>Income vs Spending plot shows the clusters pattern</a:t>
            </a:r>
          </a:p>
        </p:txBody>
      </p:sp>
      <p:pic>
        <p:nvPicPr>
          <p:cNvPr id="4" name="Content Placeholder 3" descr="Screenshot 2023-06-21 184427"/>
          <p:cNvPicPr>
            <a:picLocks noGrp="1" noChangeAspect="1"/>
          </p:cNvPicPr>
          <p:nvPr>
            <p:ph sz="half" idx="1"/>
          </p:nvPr>
        </p:nvPicPr>
        <p:blipFill>
          <a:blip r:embed="rId2"/>
          <a:stretch>
            <a:fillRect/>
          </a:stretch>
        </p:blipFill>
        <p:spPr>
          <a:xfrm>
            <a:off x="235854" y="1485484"/>
            <a:ext cx="5712460" cy="4755296"/>
          </a:xfrm>
          <a:prstGeom prst="rect">
            <a:avLst/>
          </a:prstGeom>
        </p:spPr>
      </p:pic>
      <p:pic>
        <p:nvPicPr>
          <p:cNvPr id="5" name="Content Placeholder 4" descr="Screenshot 2023-06-21 184454"/>
          <p:cNvPicPr>
            <a:picLocks noGrp="1" noChangeAspect="1"/>
          </p:cNvPicPr>
          <p:nvPr>
            <p:ph sz="half" idx="2"/>
          </p:nvPr>
        </p:nvPicPr>
        <p:blipFill rotWithShape="1">
          <a:blip r:embed="rId3"/>
          <a:srcRect r="5598"/>
          <a:stretch/>
        </p:blipFill>
        <p:spPr>
          <a:xfrm>
            <a:off x="6096000" y="1737360"/>
            <a:ext cx="5878306" cy="1198880"/>
          </a:xfrm>
          <a:prstGeom prst="rect">
            <a:avLst/>
          </a:prstGeom>
        </p:spPr>
      </p:pic>
      <p:sp>
        <p:nvSpPr>
          <p:cNvPr id="7" name="Text Box 6"/>
          <p:cNvSpPr txBox="1"/>
          <p:nvPr/>
        </p:nvSpPr>
        <p:spPr>
          <a:xfrm>
            <a:off x="6126480" y="3582774"/>
            <a:ext cx="5712460" cy="1198880"/>
          </a:xfrm>
          <a:prstGeom prst="rect">
            <a:avLst/>
          </a:prstGeom>
          <a:noFill/>
        </p:spPr>
        <p:txBody>
          <a:bodyPr wrap="square" rtlCol="0">
            <a:spAutoFit/>
          </a:bodyPr>
          <a:lstStyle/>
          <a:p>
            <a:pPr algn="l"/>
            <a:r>
              <a:rPr lang="en-US" dirty="0">
                <a:latin typeface="Times New Roman" panose="02020603050405020304" pitchFamily="18" charset="0"/>
                <a:cs typeface="Times New Roman" panose="02020603050405020304" pitchFamily="18" charset="0"/>
              </a:rPr>
              <a:t>From the above plot, it can be clearly seen that</a:t>
            </a:r>
            <a:r>
              <a:rPr lang="en-I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cluster 2 is our biggest set of customers closely followed by cluster 1.</a:t>
            </a:r>
          </a:p>
          <a:p>
            <a:pPr algn="l"/>
            <a:r>
              <a:rPr lang="en-US" dirty="0">
                <a:latin typeface="Times New Roman" panose="02020603050405020304" pitchFamily="18" charset="0"/>
                <a:cs typeface="Times New Roman" panose="02020603050405020304" pitchFamily="18" charset="0"/>
              </a:rPr>
              <a:t>We can explore what each cluster is spending on for the targeted marketing strategies.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385"/>
            <a:ext cx="10058400" cy="769417"/>
          </a:xfrm>
        </p:spPr>
        <p:txBody>
          <a:bodyPr/>
          <a:lstStyle/>
          <a:p>
            <a:pPr algn="ctr"/>
            <a:r>
              <a:rPr lang="en-IN" dirty="0">
                <a:solidFill>
                  <a:srgbClr val="002060"/>
                </a:solidFill>
                <a:latin typeface="Times New Roman" panose="02020603050405020304" pitchFamily="18" charset="0"/>
                <a:cs typeface="Times New Roman" panose="02020603050405020304" pitchFamily="18" charset="0"/>
              </a:rPr>
              <a:t>Mode of purchase between clusters</a:t>
            </a:r>
          </a:p>
        </p:txBody>
      </p:sp>
      <p:pic>
        <p:nvPicPr>
          <p:cNvPr id="4" name="Content Placeholder 3" descr="Screenshot 2023-06-25 183137"/>
          <p:cNvPicPr>
            <a:picLocks noGrp="1" noChangeAspect="1"/>
          </p:cNvPicPr>
          <p:nvPr>
            <p:ph sz="half" idx="1"/>
          </p:nvPr>
        </p:nvPicPr>
        <p:blipFill rotWithShape="1">
          <a:blip r:embed="rId2"/>
          <a:srcRect r="6739"/>
          <a:stretch/>
        </p:blipFill>
        <p:spPr>
          <a:xfrm>
            <a:off x="235670" y="1263192"/>
            <a:ext cx="5860329" cy="1404594"/>
          </a:xfrm>
          <a:prstGeom prst="rect">
            <a:avLst/>
          </a:prstGeom>
        </p:spPr>
      </p:pic>
      <p:pic>
        <p:nvPicPr>
          <p:cNvPr id="5" name="Content Placeholder 4" descr="Screenshot 2023-06-25 183200"/>
          <p:cNvPicPr>
            <a:picLocks noGrp="1" noChangeAspect="1"/>
          </p:cNvPicPr>
          <p:nvPr>
            <p:ph sz="half" idx="2"/>
          </p:nvPr>
        </p:nvPicPr>
        <p:blipFill>
          <a:blip r:embed="rId3"/>
          <a:stretch>
            <a:fillRect/>
          </a:stretch>
        </p:blipFill>
        <p:spPr>
          <a:xfrm>
            <a:off x="6035039" y="1055802"/>
            <a:ext cx="5484515" cy="5184742"/>
          </a:xfrm>
          <a:prstGeom prst="rect">
            <a:avLst/>
          </a:prstGeom>
        </p:spPr>
      </p:pic>
      <p:sp>
        <p:nvSpPr>
          <p:cNvPr id="6" name="Text Box 5"/>
          <p:cNvSpPr txBox="1"/>
          <p:nvPr/>
        </p:nvSpPr>
        <p:spPr>
          <a:xfrm>
            <a:off x="311085" y="3035431"/>
            <a:ext cx="5673051" cy="2308324"/>
          </a:xfrm>
          <a:prstGeom prst="rect">
            <a:avLst/>
          </a:prstGeom>
          <a:noFill/>
        </p:spPr>
        <p:txBody>
          <a:bodyPr wrap="square" rtlCol="0">
            <a:spAutoFit/>
          </a:bodyPr>
          <a:lstStyle/>
          <a:p>
            <a:pPr algn="l"/>
            <a:r>
              <a:rPr lang="en-IN" dirty="0">
                <a:latin typeface="Times New Roman" panose="02020603050405020304" pitchFamily="18" charset="0"/>
                <a:cs typeface="Times New Roman" panose="02020603050405020304" pitchFamily="18" charset="0"/>
                <a:sym typeface="+mn-ea"/>
              </a:rPr>
              <a:t>Used ratios to better compare </a:t>
            </a:r>
          </a:p>
          <a:p>
            <a:pPr algn="l"/>
            <a:r>
              <a:rPr lang="en-IN" dirty="0">
                <a:latin typeface="Times New Roman" panose="02020603050405020304" pitchFamily="18" charset="0"/>
                <a:cs typeface="Times New Roman" panose="02020603050405020304" pitchFamily="18" charset="0"/>
                <a:sym typeface="+mn-ea"/>
              </a:rPr>
              <a:t>the mode of purchase between the clusters</a:t>
            </a:r>
            <a:endParaRPr lang="en-I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
            </a:pPr>
            <a:r>
              <a:rPr lang="en-IN" altLang="en-US" dirty="0" err="1">
                <a:latin typeface="Times New Roman" panose="02020603050405020304" pitchFamily="18" charset="0"/>
                <a:cs typeface="Times New Roman" panose="02020603050405020304" pitchFamily="18" charset="0"/>
              </a:rPr>
              <a:t>Numcatalog</a:t>
            </a:r>
            <a:r>
              <a:rPr lang="en-IN" altLang="en-US" dirty="0">
                <a:latin typeface="Times New Roman" panose="02020603050405020304" pitchFamily="18" charset="0"/>
                <a:cs typeface="Times New Roman" panose="02020603050405020304" pitchFamily="18" charset="0"/>
              </a:rPr>
              <a:t> purchases</a:t>
            </a:r>
          </a:p>
          <a:p>
            <a:pPr marL="285750" indent="-285750">
              <a:buFont typeface="Wingdings" panose="05000000000000000000" charset="0"/>
              <a:buChar char="§"/>
            </a:pPr>
            <a:r>
              <a:rPr lang="en-IN" altLang="en-US" dirty="0" err="1">
                <a:latin typeface="Times New Roman" panose="02020603050405020304" pitchFamily="18" charset="0"/>
                <a:cs typeface="Times New Roman" panose="02020603050405020304" pitchFamily="18" charset="0"/>
              </a:rPr>
              <a:t>Numstore</a:t>
            </a:r>
            <a:r>
              <a:rPr lang="en-IN" altLang="en-US" dirty="0">
                <a:latin typeface="Times New Roman" panose="02020603050405020304" pitchFamily="18" charset="0"/>
                <a:cs typeface="Times New Roman" panose="02020603050405020304" pitchFamily="18" charset="0"/>
              </a:rPr>
              <a:t>     purchases</a:t>
            </a:r>
          </a:p>
          <a:p>
            <a:pPr marL="285750" indent="-285750">
              <a:buFont typeface="Wingdings" panose="05000000000000000000" charset="0"/>
              <a:buChar char="§"/>
            </a:pPr>
            <a:r>
              <a:rPr lang="en-IN" altLang="en-US" dirty="0" err="1">
                <a:latin typeface="Times New Roman" panose="02020603050405020304" pitchFamily="18" charset="0"/>
                <a:cs typeface="Times New Roman" panose="02020603050405020304" pitchFamily="18" charset="0"/>
              </a:rPr>
              <a:t>Numwebvisits</a:t>
            </a:r>
            <a:r>
              <a:rPr lang="en-IN" altLang="en-US" dirty="0">
                <a:latin typeface="Times New Roman" panose="02020603050405020304" pitchFamily="18" charset="0"/>
                <a:cs typeface="Times New Roman" panose="02020603050405020304" pitchFamily="18" charset="0"/>
              </a:rPr>
              <a:t> months</a:t>
            </a:r>
          </a:p>
          <a:p>
            <a:pPr marL="285750" indent="-285750">
              <a:buFont typeface="Wingdings" panose="05000000000000000000" charset="0"/>
              <a:buChar char="§"/>
            </a:pPr>
            <a:r>
              <a:rPr lang="en-IN" altLang="en-US" dirty="0" err="1">
                <a:latin typeface="Times New Roman" panose="02020603050405020304" pitchFamily="18" charset="0"/>
                <a:cs typeface="Times New Roman" panose="02020603050405020304" pitchFamily="18" charset="0"/>
              </a:rPr>
              <a:t>Numdeals</a:t>
            </a:r>
            <a:r>
              <a:rPr lang="en-IN" altLang="en-US" dirty="0">
                <a:latin typeface="Times New Roman" panose="02020603050405020304" pitchFamily="18" charset="0"/>
                <a:cs typeface="Times New Roman" panose="02020603050405020304" pitchFamily="18" charset="0"/>
              </a:rPr>
              <a:t>    purchases</a:t>
            </a:r>
          </a:p>
          <a:p>
            <a:pPr marL="285750" indent="-285750">
              <a:buFont typeface="Wingdings" panose="05000000000000000000" charset="0"/>
              <a:buChar char="§"/>
            </a:pPr>
            <a:r>
              <a:rPr lang="en-IN" altLang="en-US" dirty="0" err="1">
                <a:latin typeface="Times New Roman" panose="02020603050405020304" pitchFamily="18" charset="0"/>
                <a:cs typeface="Times New Roman" panose="02020603050405020304" pitchFamily="18" charset="0"/>
              </a:rPr>
              <a:t>Numweb</a:t>
            </a:r>
            <a:r>
              <a:rPr lang="en-IN" altLang="en-US" dirty="0">
                <a:latin typeface="Times New Roman" panose="02020603050405020304" pitchFamily="18" charset="0"/>
                <a:cs typeface="Times New Roman" panose="02020603050405020304" pitchFamily="18" charset="0"/>
              </a:rPr>
              <a:t>      purchases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3-06-25 183244"/>
          <p:cNvPicPr>
            <a:picLocks noGrp="1" noChangeAspect="1"/>
          </p:cNvPicPr>
          <p:nvPr>
            <p:ph idx="4294967295"/>
          </p:nvPr>
        </p:nvPicPr>
        <p:blipFill>
          <a:blip r:embed="rId2"/>
          <a:stretch>
            <a:fillRect/>
          </a:stretch>
        </p:blipFill>
        <p:spPr>
          <a:xfrm>
            <a:off x="263951" y="216817"/>
            <a:ext cx="5297864" cy="6033155"/>
          </a:xfrm>
          <a:prstGeom prst="rect">
            <a:avLst/>
          </a:prstGeom>
        </p:spPr>
      </p:pic>
      <p:pic>
        <p:nvPicPr>
          <p:cNvPr id="6" name="Picture 5" descr="Screenshot 2023-06-25 183306"/>
          <p:cNvPicPr>
            <a:picLocks noChangeAspect="1"/>
          </p:cNvPicPr>
          <p:nvPr/>
        </p:nvPicPr>
        <p:blipFill>
          <a:blip r:embed="rId3"/>
          <a:stretch>
            <a:fillRect/>
          </a:stretch>
        </p:blipFill>
        <p:spPr>
          <a:xfrm>
            <a:off x="5750351" y="216818"/>
            <a:ext cx="5759777" cy="602372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3-06-25 183323">
            <a:extLst>
              <a:ext uri="{FF2B5EF4-FFF2-40B4-BE49-F238E27FC236}">
                <a16:creationId xmlns:a16="http://schemas.microsoft.com/office/drawing/2014/main" id="{343100E3-3D97-4A6C-4CA0-881F2A6B2DA0}"/>
              </a:ext>
            </a:extLst>
          </p:cNvPr>
          <p:cNvPicPr>
            <a:picLocks noChangeAspect="1"/>
          </p:cNvPicPr>
          <p:nvPr/>
        </p:nvPicPr>
        <p:blipFill>
          <a:blip r:embed="rId2"/>
          <a:stretch>
            <a:fillRect/>
          </a:stretch>
        </p:blipFill>
        <p:spPr>
          <a:xfrm>
            <a:off x="201105" y="339365"/>
            <a:ext cx="5888611" cy="5891753"/>
          </a:xfrm>
          <a:prstGeom prst="rect">
            <a:avLst/>
          </a:prstGeom>
        </p:spPr>
      </p:pic>
      <p:pic>
        <p:nvPicPr>
          <p:cNvPr id="3" name="Picture 2" descr="Screenshot 2023-06-25 183338">
            <a:extLst>
              <a:ext uri="{FF2B5EF4-FFF2-40B4-BE49-F238E27FC236}">
                <a16:creationId xmlns:a16="http://schemas.microsoft.com/office/drawing/2014/main" id="{8F7C808F-84EC-464B-B2BE-EB81E96AC25A}"/>
              </a:ext>
            </a:extLst>
          </p:cNvPr>
          <p:cNvPicPr>
            <a:picLocks noChangeAspect="1"/>
          </p:cNvPicPr>
          <p:nvPr/>
        </p:nvPicPr>
        <p:blipFill>
          <a:blip r:embed="rId3"/>
          <a:stretch>
            <a:fillRect/>
          </a:stretch>
        </p:blipFill>
        <p:spPr>
          <a:xfrm>
            <a:off x="5990322" y="339365"/>
            <a:ext cx="6000573" cy="6014301"/>
          </a:xfrm>
          <a:prstGeom prst="rect">
            <a:avLst/>
          </a:prstGeom>
        </p:spPr>
      </p:pic>
    </p:spTree>
    <p:extLst>
      <p:ext uri="{BB962C8B-B14F-4D97-AF65-F5344CB8AC3E}">
        <p14:creationId xmlns:p14="http://schemas.microsoft.com/office/powerpoint/2010/main" val="3951753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042575"/>
          </a:xfrm>
        </p:spPr>
        <p:txBody>
          <a:bodyPr>
            <a:normAutofit fontScale="90000"/>
          </a:bodyPr>
          <a:lstStyle/>
          <a:p>
            <a:pPr algn="ctr"/>
            <a:r>
              <a:rPr lang="en-IN" dirty="0">
                <a:solidFill>
                  <a:srgbClr val="002060"/>
                </a:solidFill>
                <a:latin typeface="Times New Roman" panose="02020603050405020304" pitchFamily="18" charset="0"/>
                <a:cs typeface="Times New Roman" panose="02020603050405020304" pitchFamily="18" charset="0"/>
              </a:rPr>
              <a:t>PROFILING</a:t>
            </a:r>
            <a:br>
              <a:rPr lang="en-IN" dirty="0">
                <a:solidFill>
                  <a:srgbClr val="002060"/>
                </a:solidFill>
                <a:latin typeface="Times New Roman" panose="02020603050405020304" pitchFamily="18" charset="0"/>
                <a:cs typeface="Times New Roman" panose="02020603050405020304" pitchFamily="18" charset="0"/>
              </a:rPr>
            </a:br>
            <a:endParaRPr lang="en-IN" sz="2665"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801278" y="1197204"/>
            <a:ext cx="5233761" cy="4901938"/>
          </a:xfrm>
        </p:spPr>
        <p:txBody>
          <a:bodyPr>
            <a:normAutofit fontScale="85000" lnSpcReduction="20000"/>
          </a:bodyPr>
          <a:lstStyle/>
          <a:p>
            <a:endParaRPr lang="en-IN" dirty="0"/>
          </a:p>
          <a:p>
            <a:endParaRPr lang="en-IN" dirty="0"/>
          </a:p>
          <a:p>
            <a:endParaRPr lang="en-IN" dirty="0"/>
          </a:p>
          <a:p>
            <a:endParaRPr lang="en-IN" dirty="0"/>
          </a:p>
          <a:p>
            <a:pPr marL="0" indent="0">
              <a:buNone/>
            </a:pPr>
            <a:endParaRPr lang="en-IN" dirty="0">
              <a:solidFill>
                <a:schemeClr val="tx1"/>
              </a:solidFill>
              <a:latin typeface="Times New Roman" panose="02020603050405020304" pitchFamily="18" charset="0"/>
              <a:cs typeface="Times New Roman" panose="02020603050405020304" pitchFamily="18" charset="0"/>
              <a:sym typeface="+mn-ea"/>
            </a:endParaRPr>
          </a:p>
          <a:p>
            <a:pPr marL="0" indent="0">
              <a:buNone/>
            </a:pPr>
            <a:endParaRPr lang="en-IN" sz="2100" dirty="0">
              <a:solidFill>
                <a:srgbClr val="C00000"/>
              </a:solidFill>
              <a:latin typeface="Times New Roman" panose="02020603050405020304" pitchFamily="18" charset="0"/>
              <a:cs typeface="Times New Roman" panose="02020603050405020304" pitchFamily="18" charset="0"/>
              <a:sym typeface="+mn-ea"/>
            </a:endParaRPr>
          </a:p>
          <a:p>
            <a:pPr marL="0" indent="0">
              <a:buNone/>
            </a:pPr>
            <a:r>
              <a:rPr lang="en-IN" sz="2100" dirty="0">
                <a:solidFill>
                  <a:srgbClr val="C00000"/>
                </a:solidFill>
                <a:latin typeface="Times New Roman" panose="02020603050405020304" pitchFamily="18" charset="0"/>
                <a:cs typeface="Times New Roman" panose="02020603050405020304" pitchFamily="18" charset="0"/>
                <a:sym typeface="+mn-ea"/>
              </a:rPr>
              <a:t>     </a:t>
            </a:r>
          </a:p>
          <a:p>
            <a:pPr marL="0" indent="0">
              <a:buNone/>
            </a:pPr>
            <a:r>
              <a:rPr lang="en-IN" sz="2100" dirty="0">
                <a:solidFill>
                  <a:srgbClr val="C00000"/>
                </a:solidFill>
                <a:latin typeface="Times New Roman" panose="02020603050405020304" pitchFamily="18" charset="0"/>
                <a:cs typeface="Times New Roman" panose="02020603050405020304" pitchFamily="18" charset="0"/>
                <a:sym typeface="+mn-ea"/>
              </a:rPr>
              <a:t>Identify the personal attributes of the clusters</a:t>
            </a:r>
          </a:p>
          <a:p>
            <a:pPr>
              <a:buClr>
                <a:schemeClr val="bg2">
                  <a:lumMod val="50000"/>
                </a:schemeClr>
              </a:buClr>
              <a:buFont typeface="Wingdings" panose="05000000000000000000" pitchFamily="2" charset="2"/>
              <a:buChar char="q"/>
            </a:pPr>
            <a:r>
              <a:rPr lang="en-IN" dirty="0">
                <a:solidFill>
                  <a:schemeClr val="tx1"/>
                </a:solidFill>
              </a:rPr>
              <a:t>    </a:t>
            </a:r>
            <a:r>
              <a:rPr lang="en-IN" sz="1800" dirty="0">
                <a:solidFill>
                  <a:schemeClr val="tx1"/>
                </a:solidFill>
                <a:latin typeface="Times New Roman" panose="02020603050405020304" pitchFamily="18" charset="0"/>
                <a:cs typeface="Times New Roman" panose="02020603050405020304" pitchFamily="18" charset="0"/>
              </a:rPr>
              <a:t>Age </a:t>
            </a:r>
          </a:p>
          <a:p>
            <a:pPr>
              <a:buClr>
                <a:schemeClr val="bg2">
                  <a:lumMod val="50000"/>
                </a:schemeClr>
              </a:buClr>
              <a:buFont typeface="Wingdings" panose="05000000000000000000" pitchFamily="2" charset="2"/>
              <a:buChar char="q"/>
            </a:pPr>
            <a:r>
              <a:rPr lang="en-IN" sz="1800" dirty="0">
                <a:solidFill>
                  <a:schemeClr val="tx1"/>
                </a:solidFill>
                <a:latin typeface="Times New Roman" panose="02020603050405020304" pitchFamily="18" charset="0"/>
                <a:cs typeface="Times New Roman" panose="02020603050405020304" pitchFamily="18" charset="0"/>
              </a:rPr>
              <a:t>   Children</a:t>
            </a:r>
          </a:p>
          <a:p>
            <a:pPr>
              <a:buClr>
                <a:schemeClr val="bg2">
                  <a:lumMod val="50000"/>
                </a:schemeClr>
              </a:buClr>
              <a:buFont typeface="Wingdings" panose="05000000000000000000" pitchFamily="2" charset="2"/>
              <a:buChar char="q"/>
            </a:pPr>
            <a:r>
              <a:rPr lang="en-IN" sz="1800" dirty="0">
                <a:solidFill>
                  <a:schemeClr val="tx1"/>
                </a:solidFill>
                <a:latin typeface="Times New Roman" panose="02020603050405020304" pitchFamily="18" charset="0"/>
                <a:cs typeface="Times New Roman" panose="02020603050405020304" pitchFamily="18" charset="0"/>
              </a:rPr>
              <a:t>   Family with </a:t>
            </a:r>
          </a:p>
          <a:p>
            <a:pPr>
              <a:buClr>
                <a:schemeClr val="bg2">
                  <a:lumMod val="50000"/>
                </a:schemeClr>
              </a:buClr>
              <a:buFont typeface="Wingdings" panose="05000000000000000000" pitchFamily="2" charset="2"/>
              <a:buChar char="q"/>
            </a:pPr>
            <a:r>
              <a:rPr lang="en-IN" sz="1800" dirty="0">
                <a:solidFill>
                  <a:schemeClr val="tx1"/>
                </a:solidFill>
                <a:latin typeface="Times New Roman" panose="02020603050405020304" pitchFamily="18" charset="0"/>
                <a:cs typeface="Times New Roman" panose="02020603050405020304" pitchFamily="18" charset="0"/>
              </a:rPr>
              <a:t>   Living with</a:t>
            </a:r>
          </a:p>
          <a:p>
            <a:pPr>
              <a:buClr>
                <a:schemeClr val="bg2">
                  <a:lumMod val="50000"/>
                </a:schemeClr>
              </a:buClr>
              <a:buFont typeface="Wingdings" panose="05000000000000000000" pitchFamily="2" charset="2"/>
              <a:buChar char="q"/>
            </a:pPr>
            <a:r>
              <a:rPr lang="en-IN" sz="1800" dirty="0">
                <a:solidFill>
                  <a:schemeClr val="tx1"/>
                </a:solidFill>
                <a:latin typeface="Times New Roman" panose="02020603050405020304" pitchFamily="18" charset="0"/>
                <a:cs typeface="Times New Roman" panose="02020603050405020304" pitchFamily="18" charset="0"/>
              </a:rPr>
              <a:t>   Education</a:t>
            </a:r>
          </a:p>
          <a:p>
            <a:pPr>
              <a:buClr>
                <a:schemeClr val="bg2">
                  <a:lumMod val="50000"/>
                </a:schemeClr>
              </a:buClr>
              <a:buFont typeface="Wingdings" panose="05000000000000000000" pitchFamily="2" charset="2"/>
              <a:buChar char="q"/>
            </a:pPr>
            <a:r>
              <a:rPr lang="en-IN" sz="1800" dirty="0">
                <a:solidFill>
                  <a:schemeClr val="tx1"/>
                </a:solidFill>
                <a:latin typeface="Times New Roman" panose="02020603050405020304" pitchFamily="18" charset="0"/>
                <a:cs typeface="Times New Roman" panose="02020603050405020304" pitchFamily="18" charset="0"/>
              </a:rPr>
              <a:t>   Recency</a:t>
            </a:r>
          </a:p>
          <a:p>
            <a:pPr>
              <a:buFont typeface="Arial" panose="020B0604020202020204" pitchFamily="34" charset="0"/>
              <a:buChar char="•"/>
            </a:pPr>
            <a:endParaRPr lang="en-IN" sz="1800" dirty="0">
              <a:solidFill>
                <a:schemeClr val="tx1"/>
              </a:solidFill>
              <a:latin typeface="Times New Roman" panose="02020603050405020304" pitchFamily="18" charset="0"/>
              <a:cs typeface="Times New Roman" panose="02020603050405020304" pitchFamily="18" charset="0"/>
            </a:endParaRPr>
          </a:p>
          <a:p>
            <a:endParaRPr lang="en-IN" dirty="0"/>
          </a:p>
          <a:p>
            <a:endParaRPr lang="en-IN" sz="1800" dirty="0">
              <a:solidFill>
                <a:srgbClr val="002060"/>
              </a:solidFill>
            </a:endParaRPr>
          </a:p>
        </p:txBody>
      </p:sp>
      <p:pic>
        <p:nvPicPr>
          <p:cNvPr id="4" name="Content Placeholder 3" descr="Screenshot 2023-06-25 190049"/>
          <p:cNvPicPr>
            <a:picLocks noGrp="1" noChangeAspect="1"/>
          </p:cNvPicPr>
          <p:nvPr>
            <p:ph sz="half" idx="2"/>
          </p:nvPr>
        </p:nvPicPr>
        <p:blipFill>
          <a:blip r:embed="rId2"/>
          <a:stretch>
            <a:fillRect/>
          </a:stretch>
        </p:blipFill>
        <p:spPr>
          <a:xfrm>
            <a:off x="969010" y="2026503"/>
            <a:ext cx="5135245" cy="1450757"/>
          </a:xfrm>
          <a:prstGeom prst="rect">
            <a:avLst/>
          </a:prstGeom>
        </p:spPr>
      </p:pic>
      <p:sp>
        <p:nvSpPr>
          <p:cNvPr id="7" name="Text Box 6"/>
          <p:cNvSpPr txBox="1"/>
          <p:nvPr/>
        </p:nvSpPr>
        <p:spPr>
          <a:xfrm>
            <a:off x="6257925" y="1934131"/>
            <a:ext cx="4965065" cy="2306955"/>
          </a:xfrm>
          <a:prstGeom prst="rect">
            <a:avLst/>
          </a:prstGeom>
          <a:noFill/>
        </p:spPr>
        <p:txBody>
          <a:bodyPr wrap="none" rtlCol="0">
            <a:spAutoFit/>
          </a:bodyPr>
          <a:lstStyle/>
          <a:p>
            <a:pPr algn="l"/>
            <a:r>
              <a:rPr lang="en-IN" dirty="0">
                <a:solidFill>
                  <a:schemeClr val="tx1"/>
                </a:solidFill>
                <a:sym typeface="+mn-ea"/>
              </a:rPr>
              <a:t> </a:t>
            </a:r>
            <a:r>
              <a:rPr lang="en-IN" dirty="0">
                <a:solidFill>
                  <a:schemeClr val="tx1"/>
                </a:solidFill>
                <a:latin typeface="Times New Roman" panose="02020603050405020304" pitchFamily="18" charset="0"/>
                <a:cs typeface="Times New Roman" panose="02020603050405020304" pitchFamily="18" charset="0"/>
                <a:sym typeface="+mn-ea"/>
              </a:rPr>
              <a:t>Let's take a deeper look at each cluster's individuals</a:t>
            </a:r>
          </a:p>
          <a:p>
            <a:pPr algn="l"/>
            <a:r>
              <a:rPr lang="en-IN" dirty="0">
                <a:solidFill>
                  <a:schemeClr val="tx1"/>
                </a:solidFill>
                <a:latin typeface="Times New Roman" panose="02020603050405020304" pitchFamily="18" charset="0"/>
                <a:cs typeface="Times New Roman" panose="02020603050405020304" pitchFamily="18" charset="0"/>
                <a:sym typeface="+mn-ea"/>
              </a:rPr>
              <a:t> now that we have built the clusters and looked at</a:t>
            </a:r>
          </a:p>
          <a:p>
            <a:pPr algn="l"/>
            <a:r>
              <a:rPr lang="en-IN" dirty="0">
                <a:solidFill>
                  <a:schemeClr val="tx1"/>
                </a:solidFill>
                <a:latin typeface="Times New Roman" panose="02020603050405020304" pitchFamily="18" charset="0"/>
                <a:cs typeface="Times New Roman" panose="02020603050405020304" pitchFamily="18" charset="0"/>
                <a:sym typeface="+mn-ea"/>
              </a:rPr>
              <a:t> their shopping patterns. To accomplish </a:t>
            </a:r>
            <a:r>
              <a:rPr lang="en-IN" dirty="0" err="1">
                <a:solidFill>
                  <a:schemeClr val="tx1"/>
                </a:solidFill>
                <a:latin typeface="Times New Roman" panose="02020603050405020304" pitchFamily="18" charset="0"/>
                <a:cs typeface="Times New Roman" panose="02020603050405020304" pitchFamily="18" charset="0"/>
                <a:sym typeface="+mn-ea"/>
              </a:rPr>
              <a:t>this,we</a:t>
            </a:r>
            <a:r>
              <a:rPr lang="en-IN" dirty="0">
                <a:solidFill>
                  <a:schemeClr val="tx1"/>
                </a:solidFill>
                <a:latin typeface="Times New Roman" panose="02020603050405020304" pitchFamily="18" charset="0"/>
                <a:cs typeface="Times New Roman" panose="02020603050405020304" pitchFamily="18" charset="0"/>
                <a:sym typeface="+mn-ea"/>
              </a:rPr>
              <a:t> will</a:t>
            </a:r>
          </a:p>
          <a:p>
            <a:pPr algn="l"/>
            <a:r>
              <a:rPr lang="en-IN" dirty="0">
                <a:solidFill>
                  <a:schemeClr val="tx1"/>
                </a:solidFill>
                <a:latin typeface="Times New Roman" panose="02020603050405020304" pitchFamily="18" charset="0"/>
                <a:cs typeface="Times New Roman" panose="02020603050405020304" pitchFamily="18" charset="0"/>
                <a:sym typeface="+mn-ea"/>
              </a:rPr>
              <a:t> analyse each cluster in order to identify which </a:t>
            </a:r>
          </a:p>
          <a:p>
            <a:pPr algn="l"/>
            <a:r>
              <a:rPr lang="en-IN" dirty="0">
                <a:solidFill>
                  <a:schemeClr val="tx1"/>
                </a:solidFill>
                <a:latin typeface="Times New Roman" panose="02020603050405020304" pitchFamily="18" charset="0"/>
                <a:cs typeface="Times New Roman" panose="02020603050405020304" pitchFamily="18" charset="0"/>
                <a:sym typeface="+mn-ea"/>
              </a:rPr>
              <a:t> consumers are the most valuable to us and which </a:t>
            </a:r>
          </a:p>
          <a:p>
            <a:pPr algn="l"/>
            <a:r>
              <a:rPr lang="en-IN" dirty="0">
                <a:solidFill>
                  <a:schemeClr val="tx1"/>
                </a:solidFill>
                <a:latin typeface="Times New Roman" panose="02020603050405020304" pitchFamily="18" charset="0"/>
                <a:cs typeface="Times New Roman" panose="02020603050405020304" pitchFamily="18" charset="0"/>
                <a:sym typeface="+mn-ea"/>
              </a:rPr>
              <a:t> ones the marketing department of the retail</a:t>
            </a:r>
          </a:p>
          <a:p>
            <a:pPr algn="l"/>
            <a:r>
              <a:rPr lang="en-IN" dirty="0">
                <a:solidFill>
                  <a:schemeClr val="tx1"/>
                </a:solidFill>
                <a:latin typeface="Times New Roman" panose="02020603050405020304" pitchFamily="18" charset="0"/>
                <a:cs typeface="Times New Roman" panose="02020603050405020304" pitchFamily="18" charset="0"/>
                <a:sym typeface="+mn-ea"/>
              </a:rPr>
              <a:t> business should focus on more.</a:t>
            </a:r>
            <a:endParaRPr lang="en-IN" dirty="0">
              <a:solidFill>
                <a:schemeClr val="tx1"/>
              </a:solidFill>
              <a:latin typeface="Times New Roman" panose="02020603050405020304" pitchFamily="18" charset="0"/>
              <a:cs typeface="Times New Roman" panose="02020603050405020304" pitchFamily="18" charset="0"/>
            </a:endParaRPr>
          </a:p>
          <a:p>
            <a:endParaRPr lang="en-IN"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23-06-25 190141"/>
          <p:cNvPicPr>
            <a:picLocks noChangeAspect="1"/>
          </p:cNvPicPr>
          <p:nvPr/>
        </p:nvPicPr>
        <p:blipFill>
          <a:blip r:embed="rId2"/>
          <a:stretch>
            <a:fillRect/>
          </a:stretch>
        </p:blipFill>
        <p:spPr>
          <a:xfrm>
            <a:off x="5894705" y="93980"/>
            <a:ext cx="6421120" cy="6135370"/>
          </a:xfrm>
          <a:prstGeom prst="rect">
            <a:avLst/>
          </a:prstGeom>
        </p:spPr>
      </p:pic>
      <p:pic>
        <p:nvPicPr>
          <p:cNvPr id="5" name="Picture 4" descr="Screenshot 2023-06-25 190122"/>
          <p:cNvPicPr>
            <a:picLocks noChangeAspect="1"/>
          </p:cNvPicPr>
          <p:nvPr/>
        </p:nvPicPr>
        <p:blipFill>
          <a:blip r:embed="rId3"/>
          <a:stretch>
            <a:fillRect/>
          </a:stretch>
        </p:blipFill>
        <p:spPr>
          <a:xfrm>
            <a:off x="354965" y="93980"/>
            <a:ext cx="5539740" cy="613600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2023-06-25 190223"/>
          <p:cNvPicPr>
            <a:picLocks noChangeAspect="1"/>
          </p:cNvPicPr>
          <p:nvPr/>
        </p:nvPicPr>
        <p:blipFill>
          <a:blip r:embed="rId3"/>
          <a:stretch>
            <a:fillRect/>
          </a:stretch>
        </p:blipFill>
        <p:spPr>
          <a:xfrm>
            <a:off x="6009272" y="254524"/>
            <a:ext cx="5576269" cy="5967167"/>
          </a:xfrm>
          <a:prstGeom prst="rect">
            <a:avLst/>
          </a:prstGeom>
        </p:spPr>
      </p:pic>
      <p:pic>
        <p:nvPicPr>
          <p:cNvPr id="8" name="Picture 7" descr="Screenshot 2023-06-25 190157">
            <a:extLst>
              <a:ext uri="{FF2B5EF4-FFF2-40B4-BE49-F238E27FC236}">
                <a16:creationId xmlns:a16="http://schemas.microsoft.com/office/drawing/2014/main" id="{E2A8947E-74A6-5C90-B343-4648850FF6E8}"/>
              </a:ext>
            </a:extLst>
          </p:cNvPr>
          <p:cNvPicPr>
            <a:picLocks noChangeAspect="1"/>
          </p:cNvPicPr>
          <p:nvPr/>
        </p:nvPicPr>
        <p:blipFill>
          <a:blip r:embed="rId4"/>
          <a:stretch>
            <a:fillRect/>
          </a:stretch>
        </p:blipFill>
        <p:spPr>
          <a:xfrm>
            <a:off x="258922" y="0"/>
            <a:ext cx="5576269" cy="63253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097280" y="314632"/>
          <a:ext cx="10058400" cy="5554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23-06-25 190255">
            <a:extLst>
              <a:ext uri="{FF2B5EF4-FFF2-40B4-BE49-F238E27FC236}">
                <a16:creationId xmlns:a16="http://schemas.microsoft.com/office/drawing/2014/main" id="{D316CAB4-81FC-4A6C-2A4B-88ACA5C2EF17}"/>
              </a:ext>
            </a:extLst>
          </p:cNvPr>
          <p:cNvPicPr>
            <a:picLocks noChangeAspect="1"/>
          </p:cNvPicPr>
          <p:nvPr/>
        </p:nvPicPr>
        <p:blipFill>
          <a:blip r:embed="rId2"/>
          <a:stretch>
            <a:fillRect/>
          </a:stretch>
        </p:blipFill>
        <p:spPr>
          <a:xfrm>
            <a:off x="93237" y="116097"/>
            <a:ext cx="6298136" cy="6167971"/>
          </a:xfrm>
          <a:prstGeom prst="rect">
            <a:avLst/>
          </a:prstGeom>
        </p:spPr>
      </p:pic>
      <p:pic>
        <p:nvPicPr>
          <p:cNvPr id="5" name="Picture 4" descr="Screenshot 2023-06-25 190314">
            <a:extLst>
              <a:ext uri="{FF2B5EF4-FFF2-40B4-BE49-F238E27FC236}">
                <a16:creationId xmlns:a16="http://schemas.microsoft.com/office/drawing/2014/main" id="{FEF0B714-84A4-199E-D5F5-F092DCBCDC9E}"/>
              </a:ext>
            </a:extLst>
          </p:cNvPr>
          <p:cNvPicPr>
            <a:picLocks noChangeAspect="1"/>
          </p:cNvPicPr>
          <p:nvPr/>
        </p:nvPicPr>
        <p:blipFill>
          <a:blip r:embed="rId3"/>
          <a:stretch>
            <a:fillRect/>
          </a:stretch>
        </p:blipFill>
        <p:spPr>
          <a:xfrm>
            <a:off x="6315959" y="116097"/>
            <a:ext cx="5637230" cy="6167971"/>
          </a:xfrm>
          <a:prstGeom prst="rect">
            <a:avLst/>
          </a:prstGeom>
        </p:spPr>
      </p:pic>
    </p:spTree>
    <p:extLst>
      <p:ext uri="{BB962C8B-B14F-4D97-AF65-F5344CB8AC3E}">
        <p14:creationId xmlns:p14="http://schemas.microsoft.com/office/powerpoint/2010/main" val="1917408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385"/>
            <a:ext cx="10058400" cy="548640"/>
          </a:xfrm>
        </p:spPr>
        <p:txBody>
          <a:bodyPr/>
          <a:lstStyle/>
          <a:p>
            <a:pPr algn="ctr"/>
            <a:r>
              <a:rPr lang="en-US" sz="3200" dirty="0">
                <a:solidFill>
                  <a:srgbClr val="002060"/>
                </a:solidFill>
                <a:latin typeface="Times New Roman" panose="02020603050405020304" pitchFamily="18" charset="0"/>
                <a:cs typeface="Times New Roman" panose="02020603050405020304" pitchFamily="18" charset="0"/>
              </a:rPr>
              <a:t>Silhouette Score for Clustering</a:t>
            </a:r>
          </a:p>
        </p:txBody>
      </p:sp>
      <p:pic>
        <p:nvPicPr>
          <p:cNvPr id="4" name="Content Placeholder 3" descr="Screenshot 2023-06-25 230312"/>
          <p:cNvPicPr>
            <a:picLocks noGrp="1" noChangeAspect="1"/>
          </p:cNvPicPr>
          <p:nvPr>
            <p:ph sz="half" idx="1"/>
          </p:nvPr>
        </p:nvPicPr>
        <p:blipFill>
          <a:blip r:embed="rId2"/>
          <a:stretch>
            <a:fillRect/>
          </a:stretch>
        </p:blipFill>
        <p:spPr>
          <a:xfrm>
            <a:off x="388620" y="835025"/>
            <a:ext cx="3731895" cy="5330104"/>
          </a:xfrm>
          <a:prstGeom prst="rect">
            <a:avLst/>
          </a:prstGeom>
        </p:spPr>
      </p:pic>
      <p:pic>
        <p:nvPicPr>
          <p:cNvPr id="5" name="Content Placeholder 4" descr="Screenshot 2023-06-25 230329"/>
          <p:cNvPicPr>
            <a:picLocks noGrp="1" noChangeAspect="1"/>
          </p:cNvPicPr>
          <p:nvPr>
            <p:ph sz="half" idx="2"/>
          </p:nvPr>
        </p:nvPicPr>
        <p:blipFill>
          <a:blip r:embed="rId3"/>
          <a:stretch>
            <a:fillRect/>
          </a:stretch>
        </p:blipFill>
        <p:spPr>
          <a:xfrm>
            <a:off x="4181475" y="835026"/>
            <a:ext cx="7621905" cy="533010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097280" y="286385"/>
            <a:ext cx="10058400" cy="883285"/>
          </a:xfrm>
        </p:spPr>
        <p:txBody>
          <a:bodyPr/>
          <a:lstStyle/>
          <a:p>
            <a:pPr algn="ctr"/>
            <a:r>
              <a:rPr lang="en-IN" altLang="en-US">
                <a:solidFill>
                  <a:srgbClr val="002060"/>
                </a:solidFill>
                <a:latin typeface="Times New Roman" panose="02020603050405020304" pitchFamily="18" charset="0"/>
                <a:cs typeface="Times New Roman" panose="02020603050405020304" pitchFamily="18" charset="0"/>
              </a:rPr>
              <a:t>Algorithm Comparison</a:t>
            </a:r>
          </a:p>
        </p:txBody>
      </p:sp>
      <p:pic>
        <p:nvPicPr>
          <p:cNvPr id="7" name="Content Placeholder 6" descr="Screenshot 2023-06-25 230357"/>
          <p:cNvPicPr>
            <a:picLocks noGrp="1" noChangeAspect="1"/>
          </p:cNvPicPr>
          <p:nvPr>
            <p:ph sz="half" idx="1"/>
          </p:nvPr>
        </p:nvPicPr>
        <p:blipFill>
          <a:blip r:embed="rId2"/>
          <a:stretch>
            <a:fillRect/>
          </a:stretch>
        </p:blipFill>
        <p:spPr>
          <a:xfrm>
            <a:off x="348792" y="1169670"/>
            <a:ext cx="6749873" cy="5004887"/>
          </a:xfrm>
          <a:prstGeom prst="rect">
            <a:avLst/>
          </a:prstGeom>
        </p:spPr>
      </p:pic>
      <p:pic>
        <p:nvPicPr>
          <p:cNvPr id="8" name="Content Placeholder 7" descr="Screenshot 2023-06-25 230418"/>
          <p:cNvPicPr>
            <a:picLocks noGrp="1" noChangeAspect="1"/>
          </p:cNvPicPr>
          <p:nvPr>
            <p:ph sz="half" idx="2"/>
          </p:nvPr>
        </p:nvPicPr>
        <p:blipFill>
          <a:blip r:embed="rId3"/>
          <a:stretch>
            <a:fillRect/>
          </a:stretch>
        </p:blipFill>
        <p:spPr>
          <a:xfrm>
            <a:off x="4848860" y="1273365"/>
            <a:ext cx="6878084" cy="500488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385"/>
            <a:ext cx="10058400" cy="751205"/>
          </a:xfrm>
        </p:spPr>
        <p:txBody>
          <a:bodyPr>
            <a:normAutofit/>
          </a:bodyPr>
          <a:lstStyle/>
          <a:p>
            <a:pPr algn="ctr"/>
            <a:r>
              <a:rPr lang="en-IN" altLang="en-US">
                <a:solidFill>
                  <a:srgbClr val="002060"/>
                </a:solidFill>
                <a:latin typeface="Times New Roman" panose="02020603050405020304" pitchFamily="18" charset="0"/>
                <a:cs typeface="Times New Roman" panose="02020603050405020304" pitchFamily="18" charset="0"/>
              </a:rPr>
              <a:t>Ensemble Algorithm Comparison</a:t>
            </a:r>
          </a:p>
        </p:txBody>
      </p:sp>
      <p:pic>
        <p:nvPicPr>
          <p:cNvPr id="7" name="Content Placeholder 6" descr="Screenshot 2023-06-25 230431"/>
          <p:cNvPicPr>
            <a:picLocks noGrp="1" noChangeAspect="1"/>
          </p:cNvPicPr>
          <p:nvPr>
            <p:ph sz="half" idx="1"/>
          </p:nvPr>
        </p:nvPicPr>
        <p:blipFill>
          <a:blip r:embed="rId2"/>
          <a:stretch>
            <a:fillRect/>
          </a:stretch>
        </p:blipFill>
        <p:spPr>
          <a:xfrm>
            <a:off x="263951" y="970962"/>
            <a:ext cx="6052008" cy="5295854"/>
          </a:xfrm>
          <a:prstGeom prst="rect">
            <a:avLst/>
          </a:prstGeom>
        </p:spPr>
      </p:pic>
      <p:pic>
        <p:nvPicPr>
          <p:cNvPr id="9" name="Content Placeholder 8" descr="Screenshot 2023-06-25 230447"/>
          <p:cNvPicPr>
            <a:picLocks noGrp="1" noChangeAspect="1"/>
          </p:cNvPicPr>
          <p:nvPr>
            <p:ph sz="half" idx="2"/>
          </p:nvPr>
        </p:nvPicPr>
        <p:blipFill>
          <a:blip r:embed="rId3"/>
          <a:stretch>
            <a:fillRect/>
          </a:stretch>
        </p:blipFill>
        <p:spPr>
          <a:xfrm>
            <a:off x="4846150" y="1037591"/>
            <a:ext cx="6893560" cy="52298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165125"/>
          </a:xfrm>
        </p:spPr>
        <p:txBody>
          <a:bodyPr>
            <a:normAutofit fontScale="90000"/>
          </a:bodyPr>
          <a:lstStyle/>
          <a:p>
            <a:pPr algn="ctr"/>
            <a:r>
              <a:rPr lang="en-IN" altLang="en-US" sz="4400" dirty="0">
                <a:solidFill>
                  <a:srgbClr val="002060"/>
                </a:solidFill>
                <a:latin typeface="Times New Roman" panose="02020603050405020304" pitchFamily="18" charset="0"/>
                <a:cs typeface="Times New Roman" panose="02020603050405020304" pitchFamily="18" charset="0"/>
              </a:rPr>
              <a:t>E</a:t>
            </a:r>
            <a:r>
              <a:rPr lang="en-US" sz="4400" dirty="0" err="1">
                <a:solidFill>
                  <a:srgbClr val="002060"/>
                </a:solidFill>
                <a:latin typeface="Times New Roman" panose="02020603050405020304" pitchFamily="18" charset="0"/>
                <a:cs typeface="Times New Roman" panose="02020603050405020304" pitchFamily="18" charset="0"/>
              </a:rPr>
              <a:t>stimate</a:t>
            </a:r>
            <a:r>
              <a:rPr lang="en-US" sz="4400" dirty="0">
                <a:solidFill>
                  <a:srgbClr val="002060"/>
                </a:solidFill>
                <a:latin typeface="Times New Roman" panose="02020603050405020304" pitchFamily="18" charset="0"/>
                <a:cs typeface="Times New Roman" panose="02020603050405020304" pitchFamily="18" charset="0"/>
              </a:rPr>
              <a:t> accuracy on validation dataset using </a:t>
            </a:r>
            <a:r>
              <a:rPr lang="en-US" sz="4400" dirty="0" err="1">
                <a:solidFill>
                  <a:srgbClr val="002060"/>
                </a:solidFill>
                <a:latin typeface="Times New Roman" panose="02020603050405020304" pitchFamily="18" charset="0"/>
                <a:cs typeface="Times New Roman" panose="02020603050405020304" pitchFamily="18" charset="0"/>
              </a:rPr>
              <a:t>DecisionTreeClassifier</a:t>
            </a:r>
            <a:endParaRPr lang="en-US" sz="4400" dirty="0">
              <a:solidFill>
                <a:srgbClr val="002060"/>
              </a:solidFill>
              <a:latin typeface="Times New Roman" panose="02020603050405020304" pitchFamily="18" charset="0"/>
              <a:cs typeface="Times New Roman" panose="02020603050405020304" pitchFamily="18" charset="0"/>
            </a:endParaRPr>
          </a:p>
        </p:txBody>
      </p:sp>
      <p:pic>
        <p:nvPicPr>
          <p:cNvPr id="9" name="Content Placeholder 8" descr="Screenshot 2023-06-25 230539"/>
          <p:cNvPicPr>
            <a:picLocks noGrp="1" noChangeAspect="1"/>
          </p:cNvPicPr>
          <p:nvPr>
            <p:ph idx="1"/>
          </p:nvPr>
        </p:nvPicPr>
        <p:blipFill>
          <a:blip r:embed="rId2"/>
          <a:stretch>
            <a:fillRect/>
          </a:stretch>
        </p:blipFill>
        <p:spPr>
          <a:xfrm>
            <a:off x="273378" y="1451728"/>
            <a:ext cx="6136850" cy="4895097"/>
          </a:xfrm>
          <a:prstGeom prst="rect">
            <a:avLst/>
          </a:prstGeom>
        </p:spPr>
      </p:pic>
      <p:pic>
        <p:nvPicPr>
          <p:cNvPr id="11" name="Picture 10" descr="Screenshot 2023-06-25 230555"/>
          <p:cNvPicPr>
            <a:picLocks noChangeAspect="1"/>
          </p:cNvPicPr>
          <p:nvPr/>
        </p:nvPicPr>
        <p:blipFill>
          <a:blip r:embed="rId3"/>
          <a:stretch>
            <a:fillRect/>
          </a:stretch>
        </p:blipFill>
        <p:spPr>
          <a:xfrm>
            <a:off x="6627043" y="1451728"/>
            <a:ext cx="4901938" cy="467221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09FD7-F11D-96AA-8FC2-118A27730D5E}"/>
              </a:ext>
            </a:extLst>
          </p:cNvPr>
          <p:cNvSpPr>
            <a:spLocks noGrp="1"/>
          </p:cNvSpPr>
          <p:nvPr>
            <p:ph type="title"/>
          </p:nvPr>
        </p:nvSpPr>
        <p:spPr>
          <a:xfrm>
            <a:off x="848412" y="286603"/>
            <a:ext cx="9964132" cy="702303"/>
          </a:xfrm>
        </p:spPr>
        <p:txBody>
          <a:bodyPr>
            <a:normAutofit/>
          </a:bodyPr>
          <a:lstStyle/>
          <a:p>
            <a:r>
              <a:rPr lang="en-IN" sz="4000" dirty="0">
                <a:solidFill>
                  <a:srgbClr val="002060"/>
                </a:solidFill>
                <a:latin typeface="Times New Roman" panose="02020603050405020304" pitchFamily="18" charset="0"/>
                <a:cs typeface="Times New Roman" panose="02020603050405020304" pitchFamily="18" charset="0"/>
              </a:rPr>
              <a:t>Deployment Stages</a:t>
            </a:r>
          </a:p>
        </p:txBody>
      </p:sp>
      <p:sp>
        <p:nvSpPr>
          <p:cNvPr id="4" name="Content Placeholder 3">
            <a:extLst>
              <a:ext uri="{FF2B5EF4-FFF2-40B4-BE49-F238E27FC236}">
                <a16:creationId xmlns:a16="http://schemas.microsoft.com/office/drawing/2014/main" id="{676E05CC-5C96-B8AA-6268-21D828DF6C48}"/>
              </a:ext>
            </a:extLst>
          </p:cNvPr>
          <p:cNvSpPr txBox="1">
            <a:spLocks noGrp="1"/>
          </p:cNvSpPr>
          <p:nvPr>
            <p:ph idx="1"/>
          </p:nvPr>
        </p:nvSpPr>
        <p:spPr>
          <a:xfrm>
            <a:off x="1096963" y="989013"/>
            <a:ext cx="10058400" cy="2084673"/>
          </a:xfrm>
          <a:prstGeom prst="rect">
            <a:avLst/>
          </a:prstGeom>
          <a:noFill/>
        </p:spPr>
        <p:txBody>
          <a:bodyPr wrap="square" rtlCol="0">
            <a:spAutoFit/>
          </a:bodyPr>
          <a:lstStyle/>
          <a:p>
            <a:r>
              <a:rPr lang="en-IN" sz="1800" dirty="0"/>
              <a:t>1.Dumping the Trained model file.</a:t>
            </a:r>
          </a:p>
          <a:p>
            <a:r>
              <a:rPr lang="en-IN" sz="1800" dirty="0"/>
              <a:t>2. Creating the Basic Streamlit interface.</a:t>
            </a:r>
          </a:p>
          <a:p>
            <a:r>
              <a:rPr lang="en-IN" sz="1800" dirty="0"/>
              <a:t>3. Integrating the streamlit interface with the model.</a:t>
            </a:r>
          </a:p>
          <a:p>
            <a:r>
              <a:rPr lang="en-IN" sz="1800" dirty="0"/>
              <a:t>4. Creating the Web-app and optimizing it ergonomically.</a:t>
            </a:r>
          </a:p>
          <a:p>
            <a:endParaRPr lang="en-IN" dirty="0"/>
          </a:p>
        </p:txBody>
      </p:sp>
      <p:pic>
        <p:nvPicPr>
          <p:cNvPr id="5" name="Picture 4">
            <a:extLst>
              <a:ext uri="{FF2B5EF4-FFF2-40B4-BE49-F238E27FC236}">
                <a16:creationId xmlns:a16="http://schemas.microsoft.com/office/drawing/2014/main" id="{50A51C1D-DFA8-FCC8-3E14-90462FFEFBD4}"/>
              </a:ext>
            </a:extLst>
          </p:cNvPr>
          <p:cNvPicPr>
            <a:picLocks noChangeAspect="1"/>
          </p:cNvPicPr>
          <p:nvPr/>
        </p:nvPicPr>
        <p:blipFill>
          <a:blip r:embed="rId2"/>
          <a:stretch>
            <a:fillRect/>
          </a:stretch>
        </p:blipFill>
        <p:spPr>
          <a:xfrm>
            <a:off x="4640092" y="2587557"/>
            <a:ext cx="7027039" cy="3677055"/>
          </a:xfrm>
          <a:prstGeom prst="rect">
            <a:avLst/>
          </a:prstGeom>
        </p:spPr>
      </p:pic>
    </p:spTree>
    <p:extLst>
      <p:ext uri="{BB962C8B-B14F-4D97-AF65-F5344CB8AC3E}">
        <p14:creationId xmlns:p14="http://schemas.microsoft.com/office/powerpoint/2010/main" val="41313133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EBEA7-DA3D-8E77-9E31-4D59AA6646C2}"/>
              </a:ext>
            </a:extLst>
          </p:cNvPr>
          <p:cNvSpPr>
            <a:spLocks noGrp="1"/>
          </p:cNvSpPr>
          <p:nvPr>
            <p:ph type="title"/>
          </p:nvPr>
        </p:nvSpPr>
        <p:spPr>
          <a:xfrm>
            <a:off x="787617" y="286603"/>
            <a:ext cx="10368063" cy="702303"/>
          </a:xfrm>
        </p:spPr>
        <p:txBody>
          <a:bodyPr>
            <a:normAutofit/>
          </a:bodyPr>
          <a:lstStyle/>
          <a:p>
            <a:r>
              <a:rPr lang="en-IN" sz="4000" dirty="0">
                <a:solidFill>
                  <a:srgbClr val="002060"/>
                </a:solidFill>
                <a:latin typeface="Times New Roman" panose="02020603050405020304" pitchFamily="18" charset="0"/>
                <a:cs typeface="Times New Roman" panose="02020603050405020304" pitchFamily="18" charset="0"/>
              </a:rPr>
              <a:t>Deployment in Action</a:t>
            </a:r>
          </a:p>
        </p:txBody>
      </p:sp>
      <p:pic>
        <p:nvPicPr>
          <p:cNvPr id="4" name="Content Placeholder 3">
            <a:extLst>
              <a:ext uri="{FF2B5EF4-FFF2-40B4-BE49-F238E27FC236}">
                <a16:creationId xmlns:a16="http://schemas.microsoft.com/office/drawing/2014/main" id="{5179CC25-BDA6-982E-255D-B9E84A86B54D}"/>
              </a:ext>
            </a:extLst>
          </p:cNvPr>
          <p:cNvPicPr>
            <a:picLocks noGrp="1" noChangeAspect="1"/>
          </p:cNvPicPr>
          <p:nvPr>
            <p:ph idx="1"/>
          </p:nvPr>
        </p:nvPicPr>
        <p:blipFill rotWithShape="1">
          <a:blip r:embed="rId2"/>
          <a:srcRect t="20814" b="17160"/>
          <a:stretch/>
        </p:blipFill>
        <p:spPr>
          <a:xfrm>
            <a:off x="575034" y="988906"/>
            <a:ext cx="10580645" cy="1645824"/>
          </a:xfrm>
          <a:prstGeom prst="rect">
            <a:avLst/>
          </a:prstGeom>
        </p:spPr>
      </p:pic>
      <p:sp>
        <p:nvSpPr>
          <p:cNvPr id="5" name="TextBox 4">
            <a:extLst>
              <a:ext uri="{FF2B5EF4-FFF2-40B4-BE49-F238E27FC236}">
                <a16:creationId xmlns:a16="http://schemas.microsoft.com/office/drawing/2014/main" id="{37FE4ACC-0B11-23C9-BA95-A8A4DB874DED}"/>
              </a:ext>
            </a:extLst>
          </p:cNvPr>
          <p:cNvSpPr txBox="1"/>
          <p:nvPr/>
        </p:nvSpPr>
        <p:spPr>
          <a:xfrm>
            <a:off x="787617" y="2352374"/>
            <a:ext cx="5890438" cy="369332"/>
          </a:xfrm>
          <a:prstGeom prst="rect">
            <a:avLst/>
          </a:prstGeom>
          <a:noFill/>
        </p:spPr>
        <p:txBody>
          <a:bodyPr wrap="square" rtlCol="0">
            <a:spAutoFit/>
          </a:bodyPr>
          <a:lstStyle/>
          <a:p>
            <a:r>
              <a:rPr lang="en-IN" dirty="0">
                <a:solidFill>
                  <a:srgbClr val="C00000"/>
                </a:solidFill>
              </a:rPr>
              <a:t>Step1-</a:t>
            </a:r>
            <a:r>
              <a:rPr lang="en-IN" dirty="0"/>
              <a:t> Upload the Data Frame for Segmentation</a:t>
            </a:r>
          </a:p>
        </p:txBody>
      </p:sp>
      <p:pic>
        <p:nvPicPr>
          <p:cNvPr id="6" name="Picture 5">
            <a:extLst>
              <a:ext uri="{FF2B5EF4-FFF2-40B4-BE49-F238E27FC236}">
                <a16:creationId xmlns:a16="http://schemas.microsoft.com/office/drawing/2014/main" id="{0F54C5DC-68BA-C4C1-5BA9-923BD613D135}"/>
              </a:ext>
            </a:extLst>
          </p:cNvPr>
          <p:cNvPicPr>
            <a:picLocks noChangeAspect="1"/>
          </p:cNvPicPr>
          <p:nvPr/>
        </p:nvPicPr>
        <p:blipFill>
          <a:blip r:embed="rId3"/>
          <a:stretch>
            <a:fillRect/>
          </a:stretch>
        </p:blipFill>
        <p:spPr>
          <a:xfrm>
            <a:off x="410547" y="2724346"/>
            <a:ext cx="5685453" cy="3525625"/>
          </a:xfrm>
          <a:prstGeom prst="rect">
            <a:avLst/>
          </a:prstGeom>
        </p:spPr>
      </p:pic>
      <p:sp>
        <p:nvSpPr>
          <p:cNvPr id="7" name="TextBox 6">
            <a:extLst>
              <a:ext uri="{FF2B5EF4-FFF2-40B4-BE49-F238E27FC236}">
                <a16:creationId xmlns:a16="http://schemas.microsoft.com/office/drawing/2014/main" id="{1F63E2A0-2434-2E28-EFD2-169B9938DCB6}"/>
              </a:ext>
            </a:extLst>
          </p:cNvPr>
          <p:cNvSpPr txBox="1"/>
          <p:nvPr/>
        </p:nvSpPr>
        <p:spPr>
          <a:xfrm>
            <a:off x="6419460" y="3855208"/>
            <a:ext cx="5533053" cy="923330"/>
          </a:xfrm>
          <a:prstGeom prst="rect">
            <a:avLst/>
          </a:prstGeom>
          <a:noFill/>
        </p:spPr>
        <p:txBody>
          <a:bodyPr wrap="square" rtlCol="0">
            <a:spAutoFit/>
          </a:bodyPr>
          <a:lstStyle/>
          <a:p>
            <a:r>
              <a:rPr lang="en-IN" b="1" dirty="0">
                <a:solidFill>
                  <a:srgbClr val="C00000"/>
                </a:solidFill>
              </a:rPr>
              <a:t>Step2-</a:t>
            </a:r>
          </a:p>
          <a:p>
            <a:r>
              <a:rPr lang="en-IN" dirty="0"/>
              <a:t>According to trained model the model will work on the dataset and predict the clusters/ Predictions</a:t>
            </a:r>
          </a:p>
        </p:txBody>
      </p:sp>
    </p:spTree>
    <p:extLst>
      <p:ext uri="{BB962C8B-B14F-4D97-AF65-F5344CB8AC3E}">
        <p14:creationId xmlns:p14="http://schemas.microsoft.com/office/powerpoint/2010/main" val="1967182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158FC-69F3-C562-777A-8783C916E67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F32579C-025E-52EB-AE2B-321D9591F605}"/>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64F1A415-A247-3D77-04DB-F98428A72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102" y="111383"/>
            <a:ext cx="10783078" cy="6065481"/>
          </a:xfrm>
          <a:prstGeom prst="rect">
            <a:avLst/>
          </a:prstGeom>
        </p:spPr>
      </p:pic>
      <p:sp>
        <p:nvSpPr>
          <p:cNvPr id="5" name="TextBox 4">
            <a:extLst>
              <a:ext uri="{FF2B5EF4-FFF2-40B4-BE49-F238E27FC236}">
                <a16:creationId xmlns:a16="http://schemas.microsoft.com/office/drawing/2014/main" id="{D8E53C97-42BF-7A07-A1EC-5F53379401C7}"/>
              </a:ext>
            </a:extLst>
          </p:cNvPr>
          <p:cNvSpPr txBox="1"/>
          <p:nvPr/>
        </p:nvSpPr>
        <p:spPr>
          <a:xfrm>
            <a:off x="6184642" y="3857414"/>
            <a:ext cx="5787400" cy="646331"/>
          </a:xfrm>
          <a:prstGeom prst="rect">
            <a:avLst/>
          </a:prstGeom>
          <a:noFill/>
        </p:spPr>
        <p:txBody>
          <a:bodyPr wrap="square" rtlCol="0">
            <a:spAutoFit/>
          </a:bodyPr>
          <a:lstStyle/>
          <a:p>
            <a:r>
              <a:rPr lang="en-IN" dirty="0"/>
              <a:t>After the prediction it will list the predictions according to the groups.</a:t>
            </a:r>
          </a:p>
        </p:txBody>
      </p:sp>
    </p:spTree>
    <p:extLst>
      <p:ext uri="{BB962C8B-B14F-4D97-AF65-F5344CB8AC3E}">
        <p14:creationId xmlns:p14="http://schemas.microsoft.com/office/powerpoint/2010/main" val="3161712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CF046-2882-45D3-E007-29CF22F6575F}"/>
              </a:ext>
            </a:extLst>
          </p:cNvPr>
          <p:cNvSpPr>
            <a:spLocks noGrp="1"/>
          </p:cNvSpPr>
          <p:nvPr>
            <p:ph type="title"/>
          </p:nvPr>
        </p:nvSpPr>
        <p:spPr>
          <a:xfrm>
            <a:off x="1097280" y="286603"/>
            <a:ext cx="10058400" cy="797479"/>
          </a:xfrm>
        </p:spPr>
        <p:txBody>
          <a:bodyPr/>
          <a:lstStyle/>
          <a:p>
            <a:pPr algn="ctr"/>
            <a:r>
              <a:rPr lang="en-US" sz="4000" dirty="0">
                <a:solidFill>
                  <a:srgbClr val="002060"/>
                </a:solidFill>
                <a:latin typeface="Times New Roman" panose="02020603050405020304" pitchFamily="18" charset="0"/>
                <a:cs typeface="Times New Roman" panose="02020603050405020304" pitchFamily="18" charset="0"/>
              </a:rPr>
              <a:t>Conclusion</a:t>
            </a:r>
            <a:endParaRPr lang="en-IN" sz="4000"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4499E73-930C-28C0-5570-E1DF3E1159C8}"/>
              </a:ext>
            </a:extLst>
          </p:cNvPr>
          <p:cNvSpPr>
            <a:spLocks noGrp="1"/>
          </p:cNvSpPr>
          <p:nvPr>
            <p:ph sz="half" idx="1"/>
          </p:nvPr>
        </p:nvSpPr>
        <p:spPr>
          <a:xfrm>
            <a:off x="1097279" y="1845734"/>
            <a:ext cx="10167752" cy="4023360"/>
          </a:xfrm>
        </p:spPr>
        <p:txBody>
          <a:bodyPr>
            <a:normAutofit fontScale="85000" lnSpcReduction="10000"/>
          </a:bodyPr>
          <a:lstStyle/>
          <a:p>
            <a:pPr algn="just"/>
            <a:r>
              <a:rPr lang="en-US" sz="2600" dirty="0">
                <a:solidFill>
                  <a:schemeClr val="tx1"/>
                </a:solidFill>
                <a:latin typeface="Times New Roman" panose="02020603050405020304" pitchFamily="18" charset="0"/>
                <a:cs typeface="Times New Roman" panose="02020603050405020304" pitchFamily="18" charset="0"/>
              </a:rPr>
              <a:t>Customers are the primary income for the business and without them the business won’t be able to survive in this competitive era. Hence, knowing what the customer wants based on his personality and likings makes the company’s task easier.</a:t>
            </a:r>
          </a:p>
          <a:p>
            <a:pPr algn="just"/>
            <a:r>
              <a:rPr lang="en-US" sz="2600" dirty="0">
                <a:solidFill>
                  <a:schemeClr val="tx1"/>
                </a:solidFill>
                <a:latin typeface="Times New Roman" panose="02020603050405020304" pitchFamily="18" charset="0"/>
                <a:cs typeface="Times New Roman" panose="02020603050405020304" pitchFamily="18" charset="0"/>
              </a:rPr>
              <a:t>In this project, we performed unsupervised clustering. Applied dimensionality reduction technique followed by various clustering methods like K-Means Clustering, Agglomerative Clustering, Silhouette Score. We came up with 4 clusters and further used them in profiling customers in clusters according to their family structures, Age and income/Expenses. This can be used in planning better marketing strategies.</a:t>
            </a:r>
            <a:endParaRPr lang="en-US" dirty="0">
              <a:latin typeface="Inter"/>
            </a:endParaRPr>
          </a:p>
          <a:p>
            <a:pPr algn="just"/>
            <a:r>
              <a:rPr lang="en-US" sz="2600" dirty="0">
                <a:solidFill>
                  <a:schemeClr val="tx1"/>
                </a:solidFill>
                <a:latin typeface="Times New Roman" panose="02020603050405020304" pitchFamily="18" charset="0"/>
                <a:cs typeface="Times New Roman" panose="02020603050405020304" pitchFamily="18" charset="0"/>
              </a:rPr>
              <a:t>Implemented various models of Supervised Machine Learning Algorithm i.e. Logistics Regression, Decision Tree, Support Vector Machine and Naïve Bayes for the prediction of customer’s personality and decided to go with the stable model i.e. Decision Tree. </a:t>
            </a:r>
            <a:endParaRPr lang="en-IN" sz="2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80008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gn="ctr"/>
            <a:r>
              <a:rPr lang="en-IN" altLang="en-US" sz="9600">
                <a:ln w="13462">
                  <a:solidFill>
                    <a:srgbClr val="00B0F0"/>
                  </a:solidFill>
                  <a:prstDash val="solid"/>
                </a:ln>
                <a:solidFill>
                  <a:srgbClr val="00B050"/>
                </a:solidFill>
                <a:effectLst>
                  <a:outerShdw dist="38100" dir="2700000" algn="bl" rotWithShape="0">
                    <a:schemeClr val="accent5"/>
                  </a:outerShdw>
                </a:effectLst>
                <a:latin typeface="Algerian" panose="04020705040A02060702" charset="0"/>
                <a:cs typeface="Algerian" panose="04020705040A02060702" charset="0"/>
              </a:rPr>
              <a:t>THANK YOU </a:t>
            </a:r>
          </a:p>
        </p:txBody>
      </p:sp>
      <p:cxnSp>
        <p:nvCxnSpPr>
          <p:cNvPr id="6" name="Straight Connector 5"/>
          <p:cNvCxnSpPr/>
          <p:nvPr/>
        </p:nvCxnSpPr>
        <p:spPr>
          <a:xfrm>
            <a:off x="1186180" y="4324985"/>
            <a:ext cx="10092055" cy="127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39" y="626471"/>
            <a:ext cx="10058400" cy="811530"/>
          </a:xfrm>
        </p:spPr>
        <p:txBody>
          <a:bodyPr/>
          <a:lstStyle/>
          <a:p>
            <a:pPr algn="ctr"/>
            <a:r>
              <a:rPr lang="en-US" altLang="en-IN" dirty="0">
                <a:gradFill>
                  <a:gsLst>
                    <a:gs pos="0">
                      <a:srgbClr val="012D86"/>
                    </a:gs>
                    <a:gs pos="100000">
                      <a:srgbClr val="0E2557"/>
                    </a:gs>
                  </a:gsLst>
                  <a:lin scaled="0"/>
                </a:gradFill>
                <a:latin typeface="Times New Roman" panose="02020603050405020304" pitchFamily="18" charset="0"/>
                <a:cs typeface="Times New Roman" panose="02020603050405020304" pitchFamily="18" charset="0"/>
              </a:rPr>
              <a:t>Data Set</a:t>
            </a:r>
            <a:r>
              <a:rPr lang="en-US" altLang="en-IN" dirty="0">
                <a:gradFill>
                  <a:gsLst>
                    <a:gs pos="0">
                      <a:srgbClr val="012D86"/>
                    </a:gs>
                    <a:gs pos="100000">
                      <a:srgbClr val="0E2557"/>
                    </a:gs>
                  </a:gsLst>
                  <a:lin scaled="0"/>
                </a:gradFill>
              </a:rPr>
              <a:t> </a:t>
            </a:r>
          </a:p>
        </p:txBody>
      </p:sp>
      <p:sp>
        <p:nvSpPr>
          <p:cNvPr id="8" name="Content Placeholder 7"/>
          <p:cNvSpPr>
            <a:spLocks noGrp="1"/>
          </p:cNvSpPr>
          <p:nvPr>
            <p:ph sz="half" idx="1"/>
          </p:nvPr>
        </p:nvSpPr>
        <p:spPr>
          <a:xfrm>
            <a:off x="805684" y="1707522"/>
            <a:ext cx="5229355" cy="1309055"/>
          </a:xfrm>
        </p:spPr>
        <p:txBody>
          <a:bodyPr/>
          <a:lstStyle/>
          <a:p>
            <a:r>
              <a:rPr lang="en-US" altLang="en-IN" dirty="0">
                <a:solidFill>
                  <a:schemeClr val="tx1"/>
                </a:solidFill>
                <a:latin typeface="Times New Roman" panose="02020603050405020304" pitchFamily="18" charset="0"/>
                <a:cs typeface="Times New Roman" panose="02020603050405020304" pitchFamily="18" charset="0"/>
              </a:rPr>
              <a:t>Data set contain </a:t>
            </a:r>
            <a:r>
              <a:rPr lang="en-IN" altLang="en-US" dirty="0">
                <a:solidFill>
                  <a:schemeClr val="tx1"/>
                </a:solidFill>
                <a:latin typeface="Times New Roman" panose="02020603050405020304" pitchFamily="18" charset="0"/>
                <a:cs typeface="Times New Roman" panose="02020603050405020304" pitchFamily="18" charset="0"/>
              </a:rPr>
              <a:t>2239 rows, 29columns</a:t>
            </a:r>
            <a:endParaRPr lang="en-IN" dirty="0">
              <a:solidFill>
                <a:schemeClr val="tx1"/>
              </a:solidFill>
              <a:latin typeface="Times New Roman" panose="02020603050405020304" pitchFamily="18" charset="0"/>
              <a:cs typeface="Times New Roman" panose="02020603050405020304" pitchFamily="18" charset="0"/>
            </a:endParaRPr>
          </a:p>
          <a:p>
            <a:r>
              <a:rPr lang="en-IN" dirty="0">
                <a:solidFill>
                  <a:schemeClr val="tx1"/>
                </a:solidFill>
                <a:latin typeface="Times New Roman" panose="02020603050405020304" pitchFamily="18" charset="0"/>
                <a:cs typeface="Times New Roman" panose="02020603050405020304" pitchFamily="18" charset="0"/>
              </a:rPr>
              <a:t>Marketing campaign data</a:t>
            </a:r>
            <a:endParaRPr lang="en-IN" dirty="0">
              <a:solidFill>
                <a:schemeClr val="tx1"/>
              </a:solidFill>
            </a:endParaRPr>
          </a:p>
          <a:p>
            <a:r>
              <a:rPr lang="en-US" altLang="en-IN" dirty="0">
                <a:solidFill>
                  <a:srgbClr val="002060"/>
                </a:solidFill>
                <a:latin typeface="Times New Roman" panose="02020603050405020304" pitchFamily="18" charset="0"/>
                <a:cs typeface="Times New Roman" panose="02020603050405020304" pitchFamily="18" charset="0"/>
              </a:rPr>
              <a:t>Import all Required Libraries and dataset</a:t>
            </a:r>
          </a:p>
        </p:txBody>
      </p:sp>
      <p:pic>
        <p:nvPicPr>
          <p:cNvPr id="3" name="Content Placeholder 2" descr="Screenshot 2023-06-21 173341"/>
          <p:cNvPicPr>
            <a:picLocks noGrp="1" noChangeAspect="1"/>
          </p:cNvPicPr>
          <p:nvPr>
            <p:ph sz="half" idx="2"/>
          </p:nvPr>
        </p:nvPicPr>
        <p:blipFill>
          <a:blip r:embed="rId2"/>
          <a:stretch>
            <a:fillRect/>
          </a:stretch>
        </p:blipFill>
        <p:spPr>
          <a:xfrm>
            <a:off x="805684" y="3034162"/>
            <a:ext cx="11094085" cy="3242712"/>
          </a:xfrm>
          <a:prstGeom prst="rect">
            <a:avLst/>
          </a:prstGeom>
        </p:spPr>
      </p:pic>
      <p:cxnSp>
        <p:nvCxnSpPr>
          <p:cNvPr id="5" name="Straight Connector 4"/>
          <p:cNvCxnSpPr/>
          <p:nvPr/>
        </p:nvCxnSpPr>
        <p:spPr>
          <a:xfrm>
            <a:off x="1216902" y="1725106"/>
            <a:ext cx="10092055" cy="127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789432"/>
            <a:ext cx="10058400" cy="3566160"/>
          </a:xfrm>
        </p:spPr>
        <p:txBody>
          <a:bodyPr>
            <a:normAutofit/>
          </a:bodyPr>
          <a:lstStyle/>
          <a:p>
            <a:pPr algn="ctr"/>
            <a:r>
              <a:rPr lang="en-US" altLang="en-IN" sz="5335"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Exploratory Data Analysis (EDA) and Feature Engineering</a:t>
            </a:r>
            <a:br>
              <a:rPr lang="en-US" altLang="en-IN" sz="5335"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endParaRPr lang="en-US" altLang="en-IN" sz="5335"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1206500" y="4354195"/>
            <a:ext cx="10092055" cy="127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097280" y="286603"/>
            <a:ext cx="10058400" cy="607673"/>
          </a:xfrm>
        </p:spPr>
        <p:txBody>
          <a:bodyPr>
            <a:normAutofit fontScale="90000"/>
          </a:bodyPr>
          <a:lstStyle/>
          <a:p>
            <a:pPr algn="ctr"/>
            <a:r>
              <a:rPr lang="en-US" dirty="0">
                <a:solidFill>
                  <a:srgbClr val="002060"/>
                </a:solidFill>
                <a:latin typeface="Times New Roman" panose="02020603050405020304" pitchFamily="18" charset="0"/>
                <a:cs typeface="Times New Roman" panose="02020603050405020304" pitchFamily="18" charset="0"/>
              </a:rPr>
              <a:t>Check the Null values</a:t>
            </a:r>
          </a:p>
        </p:txBody>
      </p:sp>
      <p:pic>
        <p:nvPicPr>
          <p:cNvPr id="8" name="Content Placeholder 7" descr="Screenshot 2023-06-21 174447"/>
          <p:cNvPicPr>
            <a:picLocks noGrp="1" noChangeAspect="1"/>
          </p:cNvPicPr>
          <p:nvPr>
            <p:ph sz="half" idx="1"/>
          </p:nvPr>
        </p:nvPicPr>
        <p:blipFill>
          <a:blip r:embed="rId2"/>
          <a:stretch>
            <a:fillRect/>
          </a:stretch>
        </p:blipFill>
        <p:spPr>
          <a:xfrm>
            <a:off x="509047" y="1313914"/>
            <a:ext cx="8387303" cy="4027072"/>
          </a:xfrm>
          <a:prstGeom prst="rect">
            <a:avLst/>
          </a:prstGeom>
        </p:spPr>
      </p:pic>
      <p:pic>
        <p:nvPicPr>
          <p:cNvPr id="10" name="Content Placeholder 9" descr="Screenshot 2023-06-21 174520"/>
          <p:cNvPicPr>
            <a:picLocks noGrp="1" noChangeAspect="1"/>
          </p:cNvPicPr>
          <p:nvPr>
            <p:ph sz="half" idx="2"/>
          </p:nvPr>
        </p:nvPicPr>
        <p:blipFill>
          <a:blip r:embed="rId3"/>
          <a:stretch>
            <a:fillRect/>
          </a:stretch>
        </p:blipFill>
        <p:spPr>
          <a:xfrm>
            <a:off x="8943975" y="1464965"/>
            <a:ext cx="2877237" cy="4785006"/>
          </a:xfrm>
          <a:prstGeom prst="rect">
            <a:avLst/>
          </a:prstGeom>
        </p:spPr>
      </p:pic>
      <p:pic>
        <p:nvPicPr>
          <p:cNvPr id="12" name="Picture 11" descr="Screenshot 2023-06-21 174507"/>
          <p:cNvPicPr>
            <a:picLocks noChangeAspect="1"/>
          </p:cNvPicPr>
          <p:nvPr/>
        </p:nvPicPr>
        <p:blipFill>
          <a:blip r:embed="rId4"/>
          <a:stretch>
            <a:fillRect/>
          </a:stretch>
        </p:blipFill>
        <p:spPr>
          <a:xfrm>
            <a:off x="509047" y="5256142"/>
            <a:ext cx="8125906" cy="995045"/>
          </a:xfrm>
          <a:prstGeom prst="rect">
            <a:avLst/>
          </a:prstGeom>
        </p:spPr>
      </p:pic>
      <p:cxnSp>
        <p:nvCxnSpPr>
          <p:cNvPr id="5" name="Straight Connector 4"/>
          <p:cNvCxnSpPr/>
          <p:nvPr/>
        </p:nvCxnSpPr>
        <p:spPr>
          <a:xfrm>
            <a:off x="1145540" y="1733550"/>
            <a:ext cx="10092055" cy="1270"/>
          </a:xfrm>
          <a:prstGeom prst="line">
            <a:avLst/>
          </a:prstGeom>
        </p:spPr>
        <p:style>
          <a:lnRef idx="3">
            <a:schemeClr val="dk1"/>
          </a:lnRef>
          <a:fillRef idx="0">
            <a:schemeClr val="dk1"/>
          </a:fillRef>
          <a:effectRef idx="2">
            <a:schemeClr val="dk1"/>
          </a:effectRef>
          <a:fontRef idx="minor">
            <a:schemeClr val="tx1"/>
          </a:fontRef>
        </p:style>
      </p:cxnSp>
      <p:sp>
        <p:nvSpPr>
          <p:cNvPr id="3" name="Text Box 2"/>
          <p:cNvSpPr txBox="1"/>
          <p:nvPr/>
        </p:nvSpPr>
        <p:spPr>
          <a:xfrm>
            <a:off x="1097280" y="945613"/>
            <a:ext cx="3630930" cy="368300"/>
          </a:xfrm>
          <a:prstGeom prst="rect">
            <a:avLst/>
          </a:prstGeom>
          <a:noFill/>
        </p:spPr>
        <p:txBody>
          <a:bodyPr wrap="none" rtlCol="0">
            <a:spAutoFit/>
          </a:bodyPr>
          <a:lstStyle/>
          <a:p>
            <a:r>
              <a:rPr lang="en-IN" altLang="en-US" dirty="0">
                <a:latin typeface="Times New Roman" panose="02020603050405020304" pitchFamily="18" charset="0"/>
                <a:cs typeface="Times New Roman" panose="02020603050405020304" pitchFamily="18" charset="0"/>
              </a:rPr>
              <a:t>Income column having 24 null values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823221"/>
          </a:xfrm>
        </p:spPr>
        <p:txBody>
          <a:bodyPr/>
          <a:lstStyle/>
          <a:p>
            <a:pPr algn="ctr"/>
            <a:r>
              <a:rPr lang="en-US" altLang="en-IN" sz="4400" dirty="0">
                <a:solidFill>
                  <a:srgbClr val="002060"/>
                </a:solidFill>
                <a:latin typeface="Times New Roman" panose="02020603050405020304" pitchFamily="18" charset="0"/>
                <a:cs typeface="Times New Roman" panose="02020603050405020304" pitchFamily="18" charset="0"/>
              </a:rPr>
              <a:t>Remove the Null Values</a:t>
            </a:r>
          </a:p>
        </p:txBody>
      </p:sp>
      <p:pic>
        <p:nvPicPr>
          <p:cNvPr id="4" name="Picture 3" descr="Screenshot 2023-06-21 175234"/>
          <p:cNvPicPr>
            <a:picLocks noChangeAspect="1"/>
          </p:cNvPicPr>
          <p:nvPr/>
        </p:nvPicPr>
        <p:blipFill>
          <a:blip r:embed="rId2"/>
          <a:stretch>
            <a:fillRect/>
          </a:stretch>
        </p:blipFill>
        <p:spPr>
          <a:xfrm>
            <a:off x="358219" y="2022291"/>
            <a:ext cx="7909088" cy="4214128"/>
          </a:xfrm>
          <a:prstGeom prst="rect">
            <a:avLst/>
          </a:prstGeom>
        </p:spPr>
      </p:pic>
      <p:pic>
        <p:nvPicPr>
          <p:cNvPr id="7" name="Content Placeholder 6" descr="Screenshot 2023-06-21 175257"/>
          <p:cNvPicPr>
            <a:picLocks noGrp="1" noChangeAspect="1"/>
          </p:cNvPicPr>
          <p:nvPr>
            <p:ph sz="half" idx="1"/>
          </p:nvPr>
        </p:nvPicPr>
        <p:blipFill>
          <a:blip r:embed="rId3"/>
          <a:stretch>
            <a:fillRect/>
          </a:stretch>
        </p:blipFill>
        <p:spPr>
          <a:xfrm>
            <a:off x="8439785" y="1446079"/>
            <a:ext cx="3182620" cy="4756758"/>
          </a:xfrm>
          <a:prstGeom prst="rect">
            <a:avLst/>
          </a:prstGeom>
        </p:spPr>
      </p:pic>
      <p:pic>
        <p:nvPicPr>
          <p:cNvPr id="8" name="Content Placeholder 7" descr="Screenshot 2023-06-21 175712"/>
          <p:cNvPicPr>
            <a:picLocks noGrp="1" noChangeAspect="1"/>
          </p:cNvPicPr>
          <p:nvPr>
            <p:ph sz="half" idx="2"/>
          </p:nvPr>
        </p:nvPicPr>
        <p:blipFill>
          <a:blip r:embed="rId4"/>
          <a:stretch>
            <a:fillRect/>
          </a:stretch>
        </p:blipFill>
        <p:spPr>
          <a:xfrm>
            <a:off x="569595" y="1124176"/>
            <a:ext cx="7342505" cy="754380"/>
          </a:xfrm>
          <a:prstGeom prst="rect">
            <a:avLst/>
          </a:prstGeom>
        </p:spPr>
      </p:pic>
      <p:cxnSp>
        <p:nvCxnSpPr>
          <p:cNvPr id="5" name="Straight Connector 4"/>
          <p:cNvCxnSpPr/>
          <p:nvPr/>
        </p:nvCxnSpPr>
        <p:spPr>
          <a:xfrm>
            <a:off x="1145540" y="1733550"/>
            <a:ext cx="10092055" cy="127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624622"/>
          </a:xfrm>
        </p:spPr>
        <p:txBody>
          <a:bodyPr>
            <a:normAutofit fontScale="90000"/>
          </a:bodyPr>
          <a:lstStyle/>
          <a:p>
            <a:pPr algn="ctr"/>
            <a:r>
              <a:rPr lang="en-US" altLang="en-IN" dirty="0">
                <a:solidFill>
                  <a:srgbClr val="002060"/>
                </a:solidFill>
                <a:latin typeface="Times New Roman" panose="02020603050405020304" pitchFamily="18" charset="0"/>
                <a:cs typeface="Times New Roman" panose="02020603050405020304" pitchFamily="18" charset="0"/>
              </a:rPr>
              <a:t>Check Data Types</a:t>
            </a:r>
          </a:p>
        </p:txBody>
      </p:sp>
      <p:pic>
        <p:nvPicPr>
          <p:cNvPr id="4" name="Content Placeholder 3" descr="Screenshot 2023-06-21 180149"/>
          <p:cNvPicPr>
            <a:picLocks noGrp="1" noChangeAspect="1"/>
          </p:cNvPicPr>
          <p:nvPr>
            <p:ph sz="half" idx="1"/>
          </p:nvPr>
        </p:nvPicPr>
        <p:blipFill>
          <a:blip r:embed="rId2"/>
          <a:stretch>
            <a:fillRect/>
          </a:stretch>
        </p:blipFill>
        <p:spPr>
          <a:xfrm>
            <a:off x="678730" y="946785"/>
            <a:ext cx="4543719" cy="5237199"/>
          </a:xfrm>
          <a:prstGeom prst="rect">
            <a:avLst/>
          </a:prstGeom>
        </p:spPr>
      </p:pic>
      <p:pic>
        <p:nvPicPr>
          <p:cNvPr id="6" name="Picture 5" descr="Screenshot 2023-06-21 180532"/>
          <p:cNvPicPr>
            <a:picLocks noChangeAspect="1"/>
          </p:cNvPicPr>
          <p:nvPr/>
        </p:nvPicPr>
        <p:blipFill>
          <a:blip r:embed="rId3"/>
          <a:stretch>
            <a:fillRect/>
          </a:stretch>
        </p:blipFill>
        <p:spPr>
          <a:xfrm>
            <a:off x="5438775" y="946785"/>
            <a:ext cx="5778500" cy="3127375"/>
          </a:xfrm>
          <a:prstGeom prst="rect">
            <a:avLst/>
          </a:prstGeom>
        </p:spPr>
      </p:pic>
      <p:pic>
        <p:nvPicPr>
          <p:cNvPr id="8" name="Content Placeholder 7" descr="Screenshot 2023-06-21 180829"/>
          <p:cNvPicPr>
            <a:picLocks noGrp="1" noChangeAspect="1"/>
          </p:cNvPicPr>
          <p:nvPr>
            <p:ph sz="half" idx="2"/>
          </p:nvPr>
        </p:nvPicPr>
        <p:blipFill>
          <a:blip r:embed="rId4"/>
          <a:stretch>
            <a:fillRect/>
          </a:stretch>
        </p:blipFill>
        <p:spPr>
          <a:xfrm>
            <a:off x="5374129" y="3996966"/>
            <a:ext cx="6032304" cy="2187018"/>
          </a:xfrm>
          <a:prstGeom prst="rect">
            <a:avLst/>
          </a:prstGeom>
        </p:spPr>
      </p:pic>
      <p:sp>
        <p:nvSpPr>
          <p:cNvPr id="14" name="Text Box 13"/>
          <p:cNvSpPr txBox="1"/>
          <p:nvPr/>
        </p:nvSpPr>
        <p:spPr>
          <a:xfrm>
            <a:off x="527050" y="578485"/>
            <a:ext cx="309880" cy="368300"/>
          </a:xfrm>
          <a:prstGeom prst="rect">
            <a:avLst/>
          </a:prstGeom>
          <a:noFill/>
        </p:spPr>
        <p:txBody>
          <a:bodyPr wrap="none" rtlCol="0">
            <a:spAutoFit/>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97280" y="286604"/>
            <a:ext cx="10058400" cy="590090"/>
          </a:xfrm>
        </p:spPr>
        <p:txBody>
          <a:bodyPr>
            <a:normAutofit fontScale="90000"/>
          </a:bodyPr>
          <a:lstStyle/>
          <a:p>
            <a:pPr algn="ctr"/>
            <a:r>
              <a:rPr lang="en-US" dirty="0">
                <a:solidFill>
                  <a:srgbClr val="002060"/>
                </a:solidFill>
                <a:latin typeface="Times New Roman" panose="02020603050405020304" pitchFamily="18" charset="0"/>
                <a:cs typeface="Times New Roman" panose="02020603050405020304" pitchFamily="18" charset="0"/>
              </a:rPr>
              <a:t>Data Analysis</a:t>
            </a:r>
          </a:p>
        </p:txBody>
      </p:sp>
      <p:pic>
        <p:nvPicPr>
          <p:cNvPr id="4" name="Content Placeholder 3" descr="Screenshot 2023-06-21 181142"/>
          <p:cNvPicPr>
            <a:picLocks noGrp="1" noChangeAspect="1"/>
          </p:cNvPicPr>
          <p:nvPr>
            <p:ph sz="half" idx="1"/>
          </p:nvPr>
        </p:nvPicPr>
        <p:blipFill>
          <a:blip r:embed="rId2"/>
          <a:stretch>
            <a:fillRect/>
          </a:stretch>
        </p:blipFill>
        <p:spPr>
          <a:xfrm>
            <a:off x="474482" y="961534"/>
            <a:ext cx="3672068" cy="5260831"/>
          </a:xfrm>
          <a:prstGeom prst="rect">
            <a:avLst/>
          </a:prstGeom>
        </p:spPr>
      </p:pic>
      <p:pic>
        <p:nvPicPr>
          <p:cNvPr id="6" name="Content Placeholder 5" descr="Screenshot 2023-06-21 181209"/>
          <p:cNvPicPr>
            <a:picLocks noGrp="1" noChangeAspect="1"/>
          </p:cNvPicPr>
          <p:nvPr>
            <p:ph sz="half" idx="2"/>
          </p:nvPr>
        </p:nvPicPr>
        <p:blipFill>
          <a:blip r:embed="rId3"/>
          <a:stretch>
            <a:fillRect/>
          </a:stretch>
        </p:blipFill>
        <p:spPr>
          <a:xfrm>
            <a:off x="4210050" y="961534"/>
            <a:ext cx="7507468" cy="5260830"/>
          </a:xfrm>
          <a:prstGeom prst="rect">
            <a:avLst/>
          </a:prstGeom>
        </p:spPr>
      </p:pic>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345</TotalTime>
  <Words>640</Words>
  <Application>Microsoft Office PowerPoint</Application>
  <PresentationFormat>Widescreen</PresentationFormat>
  <Paragraphs>104</Paragraphs>
  <Slides>39</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Algerian</vt:lpstr>
      <vt:lpstr>Arial</vt:lpstr>
      <vt:lpstr>Calibri</vt:lpstr>
      <vt:lpstr>Calibri Light</vt:lpstr>
      <vt:lpstr>Inter</vt:lpstr>
      <vt:lpstr>Times New Roman</vt:lpstr>
      <vt:lpstr>Wingdings</vt:lpstr>
      <vt:lpstr>Retrospect</vt:lpstr>
      <vt:lpstr>CUSTOMER PERSONALITY ANALYSIS</vt:lpstr>
      <vt:lpstr>Project Objective</vt:lpstr>
      <vt:lpstr>PowerPoint Presentation</vt:lpstr>
      <vt:lpstr>Data Set </vt:lpstr>
      <vt:lpstr>Exploratory Data Analysis (EDA) and Feature Engineering </vt:lpstr>
      <vt:lpstr>Check the Null values</vt:lpstr>
      <vt:lpstr>Remove the Null Values</vt:lpstr>
      <vt:lpstr>Check Data Types</vt:lpstr>
      <vt:lpstr>Data Analysis</vt:lpstr>
      <vt:lpstr>Pair plot and Scatter plot for Income ~ Expense ~Age</vt:lpstr>
      <vt:lpstr>Histplot And Pieplot For Education Status</vt:lpstr>
      <vt:lpstr>Outlier Detection</vt:lpstr>
      <vt:lpstr>Treating Outliers with Capping Method</vt:lpstr>
      <vt:lpstr>Encoding for Categorical Column</vt:lpstr>
      <vt:lpstr>Correlation</vt:lpstr>
      <vt:lpstr>FEATURE SCALING</vt:lpstr>
      <vt:lpstr>Dimensionality Reduction (PCA)</vt:lpstr>
      <vt:lpstr>Barplot, Scatterplot  for Variance (PCA)</vt:lpstr>
      <vt:lpstr>3D Projection of Data Dimension Reduction</vt:lpstr>
      <vt:lpstr>Clustering</vt:lpstr>
      <vt:lpstr>Distribution of Clusters</vt:lpstr>
      <vt:lpstr>Distribution of Clusters</vt:lpstr>
      <vt:lpstr>Income vs Spending plot shows the clusters pattern</vt:lpstr>
      <vt:lpstr>Mode of purchase between clusters</vt:lpstr>
      <vt:lpstr>PowerPoint Presentation</vt:lpstr>
      <vt:lpstr>PowerPoint Presentation</vt:lpstr>
      <vt:lpstr>PROFILING </vt:lpstr>
      <vt:lpstr>PowerPoint Presentation</vt:lpstr>
      <vt:lpstr>PowerPoint Presentation</vt:lpstr>
      <vt:lpstr>PowerPoint Presentation</vt:lpstr>
      <vt:lpstr>Silhouette Score for Clustering</vt:lpstr>
      <vt:lpstr>Algorithm Comparison</vt:lpstr>
      <vt:lpstr>Ensemble Algorithm Comparison</vt:lpstr>
      <vt:lpstr>Estimate accuracy on validation dataset using DecisionTreeClassifier</vt:lpstr>
      <vt:lpstr>Deployment Stages</vt:lpstr>
      <vt:lpstr>Deployment in Action</vt:lpstr>
      <vt:lpstr>PowerPoint Presentation</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PERSONALITY ANALYSIS</dc:title>
  <dc:creator>pugal pugal</dc:creator>
  <cp:lastModifiedBy>satkar nandurkar</cp:lastModifiedBy>
  <cp:revision>46</cp:revision>
  <dcterms:created xsi:type="dcterms:W3CDTF">2023-06-20T12:38:00Z</dcterms:created>
  <dcterms:modified xsi:type="dcterms:W3CDTF">2023-06-29T11:01:55Z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8F70991721954834A48A4E5976C663EF</vt:lpwstr>
  </property>
  <property fmtid="{D5CDD505-2E9C-101B-9397-08002B2CF9AE}" pid="3" name="KSOProductBuildVer">
    <vt:lpwstr>1033-11.2.0.11537</vt:lpwstr>
  </property>
</Properties>
</file>